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handoutMasterIdLst>
    <p:handoutMasterId r:id="rId9"/>
  </p:handoutMasterIdLst>
  <p:sldIdLst>
    <p:sldId id="258" r:id="rId2"/>
    <p:sldId id="264" r:id="rId3"/>
    <p:sldId id="275" r:id="rId4"/>
    <p:sldId id="276" r:id="rId5"/>
    <p:sldId id="277" r:id="rId6"/>
    <p:sldId id="267" r:id="rId7"/>
  </p:sldIdLst>
  <p:sldSz cx="9144000" cy="6858000" type="screen4x3"/>
  <p:notesSz cx="6858000" cy="9144000"/>
  <p:embeddedFontLst>
    <p:embeddedFont>
      <p:font typeface="Twinkl" panose="020B0604020202020204" charset="0"/>
      <p:regular r:id="rId10"/>
      <p:bold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4E13"/>
    <a:srgbClr val="F08215"/>
    <a:srgbClr val="FBF0EB"/>
    <a:srgbClr val="F1884C"/>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660"/>
  </p:normalViewPr>
  <p:slideViewPr>
    <p:cSldViewPr snapToGrid="0" showGuides="1">
      <p:cViewPr varScale="1">
        <p:scale>
          <a:sx n="73" d="100"/>
          <a:sy n="73" d="100"/>
        </p:scale>
        <p:origin x="1116"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15/09/2020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15/09/2020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What%20can%20you%20see%202%20Powerpoint.ppt"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is Autumn?</a:t>
            </a:r>
          </a:p>
        </p:txBody>
      </p:sp>
      <p:sp>
        <p:nvSpPr>
          <p:cNvPr id="5" name="Rectangle 4"/>
          <p:cNvSpPr/>
          <p:nvPr/>
        </p:nvSpPr>
        <p:spPr>
          <a:xfrm>
            <a:off x="755650" y="1377908"/>
            <a:ext cx="7632700" cy="276999"/>
          </a:xfrm>
          <a:prstGeom prst="rect">
            <a:avLst/>
          </a:prstGeom>
        </p:spPr>
        <p:txBody>
          <a:bodyPr wrap="square" lIns="0" tIns="0" rIns="0" bIns="0">
            <a:spAutoFit/>
          </a:bodyPr>
          <a:lstStyle/>
          <a:p>
            <a:pPr algn="ctr"/>
            <a:r>
              <a:rPr lang="en-GB" dirty="0"/>
              <a:t>Autumn is one of the four seasons.</a:t>
            </a:r>
          </a:p>
        </p:txBody>
      </p:sp>
      <p:pic>
        <p:nvPicPr>
          <p:cNvPr id="4" name="Picture 3">
            <a:extLst>
              <a:ext uri="{FF2B5EF4-FFF2-40B4-BE49-F238E27FC236}">
                <a16:creationId xmlns:a16="http://schemas.microsoft.com/office/drawing/2014/main" id="{E7D7A038-7D4A-4510-A4F4-3FF2AE79E9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6128" y="1942539"/>
            <a:ext cx="2885813" cy="1923875"/>
          </a:xfrm>
          <a:prstGeom prst="roundRect">
            <a:avLst>
              <a:gd name="adj" fmla="val 7510"/>
            </a:avLst>
          </a:prstGeom>
        </p:spPr>
      </p:pic>
      <p:pic>
        <p:nvPicPr>
          <p:cNvPr id="7" name="Picture 6">
            <a:extLst>
              <a:ext uri="{FF2B5EF4-FFF2-40B4-BE49-F238E27FC236}">
                <a16:creationId xmlns:a16="http://schemas.microsoft.com/office/drawing/2014/main" id="{C4847BB3-4E0A-4271-962D-6FAF927517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97835" y="1945245"/>
            <a:ext cx="2885813" cy="1918463"/>
          </a:xfrm>
          <a:prstGeom prst="roundRect">
            <a:avLst>
              <a:gd name="adj" fmla="val 7510"/>
            </a:avLst>
          </a:prstGeom>
        </p:spPr>
      </p:pic>
      <p:pic>
        <p:nvPicPr>
          <p:cNvPr id="8" name="Picture 7">
            <a:extLst>
              <a:ext uri="{FF2B5EF4-FFF2-40B4-BE49-F238E27FC236}">
                <a16:creationId xmlns:a16="http://schemas.microsoft.com/office/drawing/2014/main" id="{2BEDD543-5898-4B87-9FE9-AAADDC54A83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26128" y="4105118"/>
            <a:ext cx="2885812" cy="1923875"/>
          </a:xfrm>
          <a:prstGeom prst="roundRect">
            <a:avLst>
              <a:gd name="adj" fmla="val 7510"/>
            </a:avLst>
          </a:prstGeom>
        </p:spPr>
      </p:pic>
      <p:pic>
        <p:nvPicPr>
          <p:cNvPr id="9" name="Picture 8">
            <a:extLst>
              <a:ext uri="{FF2B5EF4-FFF2-40B4-BE49-F238E27FC236}">
                <a16:creationId xmlns:a16="http://schemas.microsoft.com/office/drawing/2014/main" id="{F1975F6C-7B7A-40A4-947E-A1614CCA0DA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697835" y="4105118"/>
            <a:ext cx="2885812" cy="1923875"/>
          </a:xfrm>
          <a:prstGeom prst="roundRect">
            <a:avLst>
              <a:gd name="adj" fmla="val 7510"/>
            </a:avLst>
          </a:prstGeom>
        </p:spPr>
      </p:pic>
      <p:sp>
        <p:nvSpPr>
          <p:cNvPr id="6" name="TextBox 5">
            <a:extLst>
              <a:ext uri="{FF2B5EF4-FFF2-40B4-BE49-F238E27FC236}">
                <a16:creationId xmlns:a16="http://schemas.microsoft.com/office/drawing/2014/main" id="{988E21D9-02E2-40D9-BC3F-CA1DD85B833B}"/>
              </a:ext>
            </a:extLst>
          </p:cNvPr>
          <p:cNvSpPr txBox="1"/>
          <p:nvPr/>
        </p:nvSpPr>
        <p:spPr>
          <a:xfrm>
            <a:off x="1644241" y="3065794"/>
            <a:ext cx="2449586" cy="707886"/>
          </a:xfrm>
          <a:prstGeom prst="rect">
            <a:avLst/>
          </a:prstGeom>
          <a:noFill/>
        </p:spPr>
        <p:txBody>
          <a:bodyPr wrap="square" rtlCol="0">
            <a:spAutoFit/>
          </a:bodyPr>
          <a:lstStyle/>
          <a:p>
            <a:pPr algn="ctr"/>
            <a:r>
              <a:rPr lang="en-AU" sz="4000" b="1" dirty="0">
                <a:ln w="12700">
                  <a:solidFill>
                    <a:schemeClr val="tx1"/>
                  </a:solidFill>
                </a:ln>
                <a:solidFill>
                  <a:schemeClr val="bg1"/>
                </a:solidFill>
              </a:rPr>
              <a:t>spring</a:t>
            </a:r>
          </a:p>
        </p:txBody>
      </p:sp>
      <p:sp>
        <p:nvSpPr>
          <p:cNvPr id="11" name="TextBox 10">
            <a:extLst>
              <a:ext uri="{FF2B5EF4-FFF2-40B4-BE49-F238E27FC236}">
                <a16:creationId xmlns:a16="http://schemas.microsoft.com/office/drawing/2014/main" id="{3BF2013D-DF0A-42E8-8138-0C5441307C6B}"/>
              </a:ext>
            </a:extLst>
          </p:cNvPr>
          <p:cNvSpPr txBox="1"/>
          <p:nvPr/>
        </p:nvSpPr>
        <p:spPr>
          <a:xfrm>
            <a:off x="4915948" y="3065794"/>
            <a:ext cx="2449586" cy="707886"/>
          </a:xfrm>
          <a:prstGeom prst="rect">
            <a:avLst/>
          </a:prstGeom>
          <a:noFill/>
        </p:spPr>
        <p:txBody>
          <a:bodyPr wrap="square" rtlCol="0">
            <a:spAutoFit/>
          </a:bodyPr>
          <a:lstStyle/>
          <a:p>
            <a:pPr algn="ctr"/>
            <a:r>
              <a:rPr lang="en-AU" sz="4000" b="1" dirty="0">
                <a:ln w="12700">
                  <a:solidFill>
                    <a:schemeClr val="tx1"/>
                  </a:solidFill>
                </a:ln>
                <a:solidFill>
                  <a:schemeClr val="bg1"/>
                </a:solidFill>
              </a:rPr>
              <a:t>summer</a:t>
            </a:r>
          </a:p>
        </p:txBody>
      </p:sp>
      <p:sp>
        <p:nvSpPr>
          <p:cNvPr id="12" name="TextBox 11">
            <a:extLst>
              <a:ext uri="{FF2B5EF4-FFF2-40B4-BE49-F238E27FC236}">
                <a16:creationId xmlns:a16="http://schemas.microsoft.com/office/drawing/2014/main" id="{E2FE32F7-66D5-448B-AE5E-7561E4F56523}"/>
              </a:ext>
            </a:extLst>
          </p:cNvPr>
          <p:cNvSpPr txBox="1"/>
          <p:nvPr/>
        </p:nvSpPr>
        <p:spPr>
          <a:xfrm>
            <a:off x="1644241" y="5213375"/>
            <a:ext cx="2449586" cy="707886"/>
          </a:xfrm>
          <a:prstGeom prst="rect">
            <a:avLst/>
          </a:prstGeom>
          <a:noFill/>
        </p:spPr>
        <p:txBody>
          <a:bodyPr wrap="square" rtlCol="0">
            <a:spAutoFit/>
          </a:bodyPr>
          <a:lstStyle/>
          <a:p>
            <a:pPr algn="ctr"/>
            <a:r>
              <a:rPr lang="en-AU" sz="4000" b="1" dirty="0">
                <a:ln w="12700">
                  <a:solidFill>
                    <a:schemeClr val="tx1"/>
                  </a:solidFill>
                </a:ln>
                <a:solidFill>
                  <a:schemeClr val="bg1"/>
                </a:solidFill>
              </a:rPr>
              <a:t>autumn</a:t>
            </a:r>
          </a:p>
        </p:txBody>
      </p:sp>
      <p:sp>
        <p:nvSpPr>
          <p:cNvPr id="13" name="TextBox 12">
            <a:extLst>
              <a:ext uri="{FF2B5EF4-FFF2-40B4-BE49-F238E27FC236}">
                <a16:creationId xmlns:a16="http://schemas.microsoft.com/office/drawing/2014/main" id="{49A03988-022C-4F5A-B834-E87572BC5B3E}"/>
              </a:ext>
            </a:extLst>
          </p:cNvPr>
          <p:cNvSpPr txBox="1"/>
          <p:nvPr/>
        </p:nvSpPr>
        <p:spPr>
          <a:xfrm>
            <a:off x="4915948" y="5213375"/>
            <a:ext cx="2449586" cy="707886"/>
          </a:xfrm>
          <a:prstGeom prst="rect">
            <a:avLst/>
          </a:prstGeom>
          <a:noFill/>
        </p:spPr>
        <p:txBody>
          <a:bodyPr wrap="square" rtlCol="0">
            <a:spAutoFit/>
          </a:bodyPr>
          <a:lstStyle/>
          <a:p>
            <a:pPr algn="ctr"/>
            <a:r>
              <a:rPr lang="en-AU" sz="4000" b="1" dirty="0">
                <a:ln w="12700">
                  <a:solidFill>
                    <a:schemeClr val="tx1"/>
                  </a:solidFill>
                </a:ln>
                <a:solidFill>
                  <a:schemeClr val="bg1"/>
                </a:solidFill>
              </a:rPr>
              <a:t>winter</a:t>
            </a:r>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84A0-1016-41A3-8894-401426D5A0F2}"/>
              </a:ext>
            </a:extLst>
          </p:cNvPr>
          <p:cNvSpPr>
            <a:spLocks noGrp="1"/>
          </p:cNvSpPr>
          <p:nvPr>
            <p:ph type="title"/>
          </p:nvPr>
        </p:nvSpPr>
        <p:spPr>
          <a:xfrm>
            <a:off x="457198" y="814455"/>
            <a:ext cx="8220075" cy="994306"/>
          </a:xfrm>
        </p:spPr>
        <p:txBody>
          <a:bodyPr/>
          <a:lstStyle/>
          <a:p>
            <a:pPr algn="ctr"/>
            <a:r>
              <a:rPr lang="en-AU" dirty="0"/>
              <a:t>What is the Weather</a:t>
            </a:r>
            <a:br>
              <a:rPr lang="en-AU" dirty="0"/>
            </a:br>
            <a:r>
              <a:rPr lang="en-AU" dirty="0"/>
              <a:t> like in Autumn?</a:t>
            </a:r>
          </a:p>
        </p:txBody>
      </p:sp>
      <p:sp>
        <p:nvSpPr>
          <p:cNvPr id="3" name="Rectangle 2">
            <a:extLst>
              <a:ext uri="{FF2B5EF4-FFF2-40B4-BE49-F238E27FC236}">
                <a16:creationId xmlns:a16="http://schemas.microsoft.com/office/drawing/2014/main" id="{B50621ED-31E5-4320-A50C-23D9A0C98B0A}"/>
              </a:ext>
            </a:extLst>
          </p:cNvPr>
          <p:cNvSpPr/>
          <p:nvPr/>
        </p:nvSpPr>
        <p:spPr>
          <a:xfrm>
            <a:off x="755650" y="1939970"/>
            <a:ext cx="7632700" cy="276999"/>
          </a:xfrm>
          <a:prstGeom prst="rect">
            <a:avLst/>
          </a:prstGeom>
        </p:spPr>
        <p:txBody>
          <a:bodyPr wrap="square" lIns="0" tIns="0" rIns="0" bIns="0">
            <a:spAutoFit/>
          </a:bodyPr>
          <a:lstStyle/>
          <a:p>
            <a:pPr algn="ctr"/>
            <a:r>
              <a:rPr lang="en-GB" dirty="0"/>
              <a:t>During autumn, the days start to get shorter and colder.</a:t>
            </a:r>
          </a:p>
        </p:txBody>
      </p:sp>
      <p:pic>
        <p:nvPicPr>
          <p:cNvPr id="5" name="Picture 4">
            <a:extLst>
              <a:ext uri="{FF2B5EF4-FFF2-40B4-BE49-F238E27FC236}">
                <a16:creationId xmlns:a16="http://schemas.microsoft.com/office/drawing/2014/main" id="{7F317391-3869-48E5-BA1D-C433908018E2}"/>
              </a:ext>
            </a:extLst>
          </p:cNvPr>
          <p:cNvPicPr>
            <a:picLocks noChangeAspect="1"/>
          </p:cNvPicPr>
          <p:nvPr/>
        </p:nvPicPr>
        <p:blipFill rotWithShape="1">
          <a:blip r:embed="rId2">
            <a:extLst>
              <a:ext uri="{28A0092B-C50C-407E-A947-70E740481C1C}">
                <a14:useLocalDpi xmlns:a14="http://schemas.microsoft.com/office/drawing/2010/main" val="0"/>
              </a:ext>
            </a:extLst>
          </a:blip>
          <a:srcRect b="21675"/>
          <a:stretch/>
        </p:blipFill>
        <p:spPr>
          <a:xfrm>
            <a:off x="755650" y="2348178"/>
            <a:ext cx="7632700" cy="3834508"/>
          </a:xfrm>
          <a:prstGeom prst="roundRect">
            <a:avLst>
              <a:gd name="adj" fmla="val 5872"/>
            </a:avLst>
          </a:prstGeom>
        </p:spPr>
      </p:pic>
    </p:spTree>
    <p:extLst>
      <p:ext uri="{BB962C8B-B14F-4D97-AF65-F5344CB8AC3E}">
        <p14:creationId xmlns:p14="http://schemas.microsoft.com/office/powerpoint/2010/main" val="350818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84A0-1016-41A3-8894-401426D5A0F2}"/>
              </a:ext>
            </a:extLst>
          </p:cNvPr>
          <p:cNvSpPr>
            <a:spLocks noGrp="1"/>
          </p:cNvSpPr>
          <p:nvPr>
            <p:ph type="title"/>
          </p:nvPr>
        </p:nvSpPr>
        <p:spPr>
          <a:xfrm>
            <a:off x="457198" y="814455"/>
            <a:ext cx="8220075" cy="994306"/>
          </a:xfrm>
        </p:spPr>
        <p:txBody>
          <a:bodyPr/>
          <a:lstStyle/>
          <a:p>
            <a:pPr algn="ctr"/>
            <a:r>
              <a:rPr lang="en-AU" dirty="0"/>
              <a:t>What Happens to </a:t>
            </a:r>
            <a:br>
              <a:rPr lang="en-AU" dirty="0"/>
            </a:br>
            <a:r>
              <a:rPr lang="en-AU" dirty="0"/>
              <a:t>the Trees in Autumn?</a:t>
            </a:r>
          </a:p>
        </p:txBody>
      </p:sp>
      <p:sp>
        <p:nvSpPr>
          <p:cNvPr id="3" name="Rectangle 2">
            <a:extLst>
              <a:ext uri="{FF2B5EF4-FFF2-40B4-BE49-F238E27FC236}">
                <a16:creationId xmlns:a16="http://schemas.microsoft.com/office/drawing/2014/main" id="{B50621ED-31E5-4320-A50C-23D9A0C98B0A}"/>
              </a:ext>
            </a:extLst>
          </p:cNvPr>
          <p:cNvSpPr/>
          <p:nvPr/>
        </p:nvSpPr>
        <p:spPr>
          <a:xfrm>
            <a:off x="755650" y="1939970"/>
            <a:ext cx="7632700" cy="276999"/>
          </a:xfrm>
          <a:prstGeom prst="rect">
            <a:avLst/>
          </a:prstGeom>
        </p:spPr>
        <p:txBody>
          <a:bodyPr wrap="square" lIns="0" tIns="0" rIns="0" bIns="0">
            <a:spAutoFit/>
          </a:bodyPr>
          <a:lstStyle/>
          <a:p>
            <a:pPr algn="ctr"/>
            <a:r>
              <a:rPr lang="en-GB" dirty="0"/>
              <a:t>In autumn, the leaves start to turn bright colours and fall off the trees.</a:t>
            </a:r>
          </a:p>
        </p:txBody>
      </p:sp>
      <p:pic>
        <p:nvPicPr>
          <p:cNvPr id="5" name="Picture 4">
            <a:extLst>
              <a:ext uri="{FF2B5EF4-FFF2-40B4-BE49-F238E27FC236}">
                <a16:creationId xmlns:a16="http://schemas.microsoft.com/office/drawing/2014/main" id="{7F317391-3869-48E5-BA1D-C433908018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657" t="1797" r="14899" b="2193"/>
          <a:stretch/>
        </p:blipFill>
        <p:spPr>
          <a:xfrm rot="5400000">
            <a:off x="2680483" y="600600"/>
            <a:ext cx="3803636" cy="7328153"/>
          </a:xfrm>
          <a:prstGeom prst="roundRect">
            <a:avLst>
              <a:gd name="adj" fmla="val 5872"/>
            </a:avLst>
          </a:prstGeom>
        </p:spPr>
      </p:pic>
    </p:spTree>
    <p:extLst>
      <p:ext uri="{BB962C8B-B14F-4D97-AF65-F5344CB8AC3E}">
        <p14:creationId xmlns:p14="http://schemas.microsoft.com/office/powerpoint/2010/main" val="136710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D22DE64D-DF5D-4A95-BBBE-C471FB69173F}"/>
              </a:ext>
            </a:extLst>
          </p:cNvPr>
          <p:cNvSpPr/>
          <p:nvPr/>
        </p:nvSpPr>
        <p:spPr>
          <a:xfrm>
            <a:off x="4803462" y="2033711"/>
            <a:ext cx="3665988" cy="1665834"/>
          </a:xfrm>
          <a:prstGeom prst="roundRect">
            <a:avLst>
              <a:gd name="adj" fmla="val 7602"/>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Rounded Corners 15">
            <a:extLst>
              <a:ext uri="{FF2B5EF4-FFF2-40B4-BE49-F238E27FC236}">
                <a16:creationId xmlns:a16="http://schemas.microsoft.com/office/drawing/2014/main" id="{A148808B-AB5D-472D-81C6-93582AE0F6A7}"/>
              </a:ext>
            </a:extLst>
          </p:cNvPr>
          <p:cNvSpPr/>
          <p:nvPr/>
        </p:nvSpPr>
        <p:spPr>
          <a:xfrm>
            <a:off x="4857226" y="4377711"/>
            <a:ext cx="3665989" cy="1665834"/>
          </a:xfrm>
          <a:prstGeom prst="roundRect">
            <a:avLst>
              <a:gd name="adj" fmla="val 9617"/>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Rounded Corners 13">
            <a:extLst>
              <a:ext uri="{FF2B5EF4-FFF2-40B4-BE49-F238E27FC236}">
                <a16:creationId xmlns:a16="http://schemas.microsoft.com/office/drawing/2014/main" id="{C8425A93-4E1E-4C09-BF5B-0F1775A8C6A6}"/>
              </a:ext>
            </a:extLst>
          </p:cNvPr>
          <p:cNvSpPr/>
          <p:nvPr/>
        </p:nvSpPr>
        <p:spPr>
          <a:xfrm>
            <a:off x="629569" y="4377711"/>
            <a:ext cx="3497814" cy="1665834"/>
          </a:xfrm>
          <a:prstGeom prst="roundRect">
            <a:avLst>
              <a:gd name="adj" fmla="val 9113"/>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Rounded Corners 2">
            <a:extLst>
              <a:ext uri="{FF2B5EF4-FFF2-40B4-BE49-F238E27FC236}">
                <a16:creationId xmlns:a16="http://schemas.microsoft.com/office/drawing/2014/main" id="{FEC5AC46-AE51-454B-B903-295E3C79EF84}"/>
              </a:ext>
            </a:extLst>
          </p:cNvPr>
          <p:cNvSpPr/>
          <p:nvPr/>
        </p:nvSpPr>
        <p:spPr>
          <a:xfrm>
            <a:off x="629569" y="2033711"/>
            <a:ext cx="3497814" cy="1665834"/>
          </a:xfrm>
          <a:prstGeom prst="roundRect">
            <a:avLst>
              <a:gd name="adj" fmla="val 7602"/>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5E184A0-1016-41A3-8894-401426D5A0F2}"/>
              </a:ext>
            </a:extLst>
          </p:cNvPr>
          <p:cNvSpPr>
            <a:spLocks noGrp="1"/>
          </p:cNvSpPr>
          <p:nvPr>
            <p:ph type="title"/>
          </p:nvPr>
        </p:nvSpPr>
        <p:spPr>
          <a:xfrm>
            <a:off x="457198" y="814455"/>
            <a:ext cx="8220075" cy="994306"/>
          </a:xfrm>
        </p:spPr>
        <p:txBody>
          <a:bodyPr/>
          <a:lstStyle/>
          <a:p>
            <a:pPr algn="ctr"/>
            <a:r>
              <a:rPr lang="en-AU" dirty="0"/>
              <a:t>What Happens to </a:t>
            </a:r>
            <a:br>
              <a:rPr lang="en-AU" dirty="0"/>
            </a:br>
            <a:r>
              <a:rPr lang="en-AU" dirty="0"/>
              <a:t>the Animals in Autumn?</a:t>
            </a:r>
          </a:p>
        </p:txBody>
      </p:sp>
      <p:pic>
        <p:nvPicPr>
          <p:cNvPr id="6" name="Picture 5">
            <a:extLst>
              <a:ext uri="{FF2B5EF4-FFF2-40B4-BE49-F238E27FC236}">
                <a16:creationId xmlns:a16="http://schemas.microsoft.com/office/drawing/2014/main" id="{1F5FE82D-6D43-46CE-8C07-DC1AC5061C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70" r="22664"/>
          <a:stretch/>
        </p:blipFill>
        <p:spPr>
          <a:xfrm>
            <a:off x="601825" y="2033711"/>
            <a:ext cx="1768272" cy="1665834"/>
          </a:xfrm>
          <a:prstGeom prst="roundRect">
            <a:avLst>
              <a:gd name="adj" fmla="val 8248"/>
            </a:avLst>
          </a:prstGeom>
          <a:ln w="28575">
            <a:solidFill>
              <a:srgbClr val="E94E13"/>
            </a:solidFill>
          </a:ln>
        </p:spPr>
      </p:pic>
      <p:pic>
        <p:nvPicPr>
          <p:cNvPr id="7" name="Picture 6">
            <a:extLst>
              <a:ext uri="{FF2B5EF4-FFF2-40B4-BE49-F238E27FC236}">
                <a16:creationId xmlns:a16="http://schemas.microsoft.com/office/drawing/2014/main" id="{93E5D268-8942-40E5-8CB0-C518F434B9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058" t="-504" r="15066" b="504"/>
          <a:stretch/>
        </p:blipFill>
        <p:spPr>
          <a:xfrm>
            <a:off x="629569" y="4377711"/>
            <a:ext cx="1768272" cy="1665834"/>
          </a:xfrm>
          <a:prstGeom prst="roundRect">
            <a:avLst>
              <a:gd name="adj" fmla="val 8248"/>
            </a:avLst>
          </a:prstGeom>
          <a:ln w="28575">
            <a:solidFill>
              <a:srgbClr val="F08215"/>
            </a:solidFill>
          </a:ln>
        </p:spPr>
      </p:pic>
      <p:pic>
        <p:nvPicPr>
          <p:cNvPr id="8" name="Picture 7">
            <a:extLst>
              <a:ext uri="{FF2B5EF4-FFF2-40B4-BE49-F238E27FC236}">
                <a16:creationId xmlns:a16="http://schemas.microsoft.com/office/drawing/2014/main" id="{B02895E4-81C0-4CD1-BF6F-6F2C701D9F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895" r="6339"/>
          <a:stretch/>
        </p:blipFill>
        <p:spPr>
          <a:xfrm>
            <a:off x="4235283" y="2033711"/>
            <a:ext cx="1768272" cy="1665834"/>
          </a:xfrm>
          <a:prstGeom prst="roundRect">
            <a:avLst>
              <a:gd name="adj" fmla="val 8248"/>
            </a:avLst>
          </a:prstGeom>
          <a:solidFill>
            <a:srgbClr val="F08215"/>
          </a:solidFill>
          <a:ln w="28575">
            <a:solidFill>
              <a:srgbClr val="F08215"/>
            </a:solidFill>
          </a:ln>
        </p:spPr>
      </p:pic>
      <p:pic>
        <p:nvPicPr>
          <p:cNvPr id="9" name="Picture 8">
            <a:extLst>
              <a:ext uri="{FF2B5EF4-FFF2-40B4-BE49-F238E27FC236}">
                <a16:creationId xmlns:a16="http://schemas.microsoft.com/office/drawing/2014/main" id="{958CE2DC-8BCE-45FD-ADEB-B347901750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54" t="261" r="15605" b="-173"/>
          <a:stretch/>
        </p:blipFill>
        <p:spPr>
          <a:xfrm>
            <a:off x="4235283" y="4377711"/>
            <a:ext cx="1768272" cy="1665834"/>
          </a:xfrm>
          <a:prstGeom prst="roundRect">
            <a:avLst>
              <a:gd name="adj" fmla="val 8248"/>
            </a:avLst>
          </a:prstGeom>
          <a:ln w="28575">
            <a:solidFill>
              <a:srgbClr val="E94E13"/>
            </a:solidFill>
          </a:ln>
        </p:spPr>
      </p:pic>
      <p:sp>
        <p:nvSpPr>
          <p:cNvPr id="11" name="TextBox 10">
            <a:extLst>
              <a:ext uri="{FF2B5EF4-FFF2-40B4-BE49-F238E27FC236}">
                <a16:creationId xmlns:a16="http://schemas.microsoft.com/office/drawing/2014/main" id="{AD8CDD45-BAFB-40C2-9DCC-F92DAB37D530}"/>
              </a:ext>
            </a:extLst>
          </p:cNvPr>
          <p:cNvSpPr txBox="1"/>
          <p:nvPr/>
        </p:nvSpPr>
        <p:spPr>
          <a:xfrm>
            <a:off x="2370098" y="2056342"/>
            <a:ext cx="1868616" cy="1569660"/>
          </a:xfrm>
          <a:prstGeom prst="rect">
            <a:avLst/>
          </a:prstGeom>
          <a:noFill/>
        </p:spPr>
        <p:txBody>
          <a:bodyPr wrap="square">
            <a:spAutoFit/>
          </a:bodyPr>
          <a:lstStyle/>
          <a:p>
            <a:r>
              <a:rPr lang="en-GB" sz="1600" dirty="0">
                <a:solidFill>
                  <a:schemeClr val="bg1"/>
                </a:solidFill>
              </a:rPr>
              <a:t>Hedgehogs hibernate through autumn and winter. This means they sleep until springtime.</a:t>
            </a:r>
          </a:p>
        </p:txBody>
      </p:sp>
      <p:sp>
        <p:nvSpPr>
          <p:cNvPr id="13" name="TextBox 12">
            <a:extLst>
              <a:ext uri="{FF2B5EF4-FFF2-40B4-BE49-F238E27FC236}">
                <a16:creationId xmlns:a16="http://schemas.microsoft.com/office/drawing/2014/main" id="{BCA3A818-5E67-4EE7-8DCB-3E906891F26F}"/>
              </a:ext>
            </a:extLst>
          </p:cNvPr>
          <p:cNvSpPr txBox="1"/>
          <p:nvPr/>
        </p:nvSpPr>
        <p:spPr>
          <a:xfrm>
            <a:off x="2432426" y="4471964"/>
            <a:ext cx="1768272" cy="1323439"/>
          </a:xfrm>
          <a:prstGeom prst="rect">
            <a:avLst/>
          </a:prstGeom>
          <a:noFill/>
        </p:spPr>
        <p:txBody>
          <a:bodyPr wrap="square">
            <a:spAutoFit/>
          </a:bodyPr>
          <a:lstStyle/>
          <a:p>
            <a:r>
              <a:rPr lang="en-GB" sz="1600" dirty="0">
                <a:solidFill>
                  <a:schemeClr val="bg1"/>
                </a:solidFill>
              </a:rPr>
              <a:t>Most wasps will die in autumn but the queen wasp will survive in the nest. </a:t>
            </a:r>
          </a:p>
        </p:txBody>
      </p:sp>
      <p:sp>
        <p:nvSpPr>
          <p:cNvPr id="15" name="TextBox 14">
            <a:extLst>
              <a:ext uri="{FF2B5EF4-FFF2-40B4-BE49-F238E27FC236}">
                <a16:creationId xmlns:a16="http://schemas.microsoft.com/office/drawing/2014/main" id="{96C3F9E8-71A3-4546-A93A-CF47C87F9CCC}"/>
              </a:ext>
            </a:extLst>
          </p:cNvPr>
          <p:cNvSpPr txBox="1"/>
          <p:nvPr/>
        </p:nvSpPr>
        <p:spPr>
          <a:xfrm>
            <a:off x="6038140" y="2081798"/>
            <a:ext cx="2263136" cy="1569660"/>
          </a:xfrm>
          <a:prstGeom prst="rect">
            <a:avLst/>
          </a:prstGeom>
          <a:noFill/>
        </p:spPr>
        <p:txBody>
          <a:bodyPr wrap="square">
            <a:spAutoFit/>
          </a:bodyPr>
          <a:lstStyle/>
          <a:p>
            <a:r>
              <a:rPr lang="en-GB" sz="1600" dirty="0">
                <a:solidFill>
                  <a:schemeClr val="bg1"/>
                </a:solidFill>
              </a:rPr>
              <a:t>Geese and lots of </a:t>
            </a:r>
            <a:br>
              <a:rPr lang="en-GB" sz="1600" dirty="0">
                <a:solidFill>
                  <a:schemeClr val="bg1"/>
                </a:solidFill>
              </a:rPr>
            </a:br>
            <a:r>
              <a:rPr lang="en-GB" sz="1600" dirty="0">
                <a:solidFill>
                  <a:schemeClr val="bg1"/>
                </a:solidFill>
              </a:rPr>
              <a:t>other birds migrate </a:t>
            </a:r>
            <a:br>
              <a:rPr lang="en-GB" sz="1600" dirty="0">
                <a:solidFill>
                  <a:schemeClr val="bg1"/>
                </a:solidFill>
              </a:rPr>
            </a:br>
            <a:r>
              <a:rPr lang="en-GB" sz="1600" dirty="0">
                <a:solidFill>
                  <a:schemeClr val="bg1"/>
                </a:solidFill>
              </a:rPr>
              <a:t>in autumn.</a:t>
            </a:r>
            <a:br>
              <a:rPr lang="en-GB" sz="1600" dirty="0">
                <a:solidFill>
                  <a:schemeClr val="bg1"/>
                </a:solidFill>
              </a:rPr>
            </a:br>
            <a:r>
              <a:rPr lang="en-GB" sz="1600" dirty="0">
                <a:solidFill>
                  <a:schemeClr val="bg1"/>
                </a:solidFill>
              </a:rPr>
              <a:t>This means they fly to find a warmer place to live until spring.</a:t>
            </a:r>
          </a:p>
        </p:txBody>
      </p:sp>
      <p:sp>
        <p:nvSpPr>
          <p:cNvPr id="17" name="TextBox 16">
            <a:extLst>
              <a:ext uri="{FF2B5EF4-FFF2-40B4-BE49-F238E27FC236}">
                <a16:creationId xmlns:a16="http://schemas.microsoft.com/office/drawing/2014/main" id="{D1B0624F-DB8B-4E06-90B3-79DE78FDEC89}"/>
              </a:ext>
            </a:extLst>
          </p:cNvPr>
          <p:cNvSpPr txBox="1"/>
          <p:nvPr/>
        </p:nvSpPr>
        <p:spPr>
          <a:xfrm>
            <a:off x="6038140" y="4329624"/>
            <a:ext cx="2518241" cy="1708160"/>
          </a:xfrm>
          <a:prstGeom prst="rect">
            <a:avLst/>
          </a:prstGeom>
          <a:noFill/>
        </p:spPr>
        <p:txBody>
          <a:bodyPr wrap="square">
            <a:spAutoFit/>
          </a:bodyPr>
          <a:lstStyle/>
          <a:p>
            <a:r>
              <a:rPr lang="en-GB" sz="1500" dirty="0">
                <a:solidFill>
                  <a:schemeClr val="bg1"/>
                </a:solidFill>
              </a:rPr>
              <a:t>During autumn, squirrels collect lots of nuts and acorns. They hide them in the ground. During winter they stay in their nests and only come out to eat the food they have hidden.    </a:t>
            </a:r>
          </a:p>
        </p:txBody>
      </p:sp>
    </p:spTree>
    <p:extLst>
      <p:ext uri="{BB962C8B-B14F-4D97-AF65-F5344CB8AC3E}">
        <p14:creationId xmlns:p14="http://schemas.microsoft.com/office/powerpoint/2010/main" val="135074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pres?slideindex=1&amp;slidetitle="/>
          </p:cNvPr>
          <p:cNvPicPr>
            <a:picLocks noChangeAspect="1"/>
          </p:cNvPicPr>
          <p:nvPr/>
        </p:nvPicPr>
        <p:blipFill>
          <a:blip r:embed="rId3"/>
          <a:stretch>
            <a:fillRect/>
          </a:stretch>
        </p:blipFill>
        <p:spPr>
          <a:xfrm>
            <a:off x="2573384" y="2220687"/>
            <a:ext cx="3670662" cy="3200400"/>
          </a:xfrm>
          <a:prstGeom prst="rect">
            <a:avLst/>
          </a:prstGeom>
        </p:spPr>
      </p:pic>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193</TotalTime>
  <Words>125</Words>
  <Application>Microsoft Office PowerPoint</Application>
  <PresentationFormat>On-screen Show (4:3)</PresentationFormat>
  <Paragraphs>15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Twinkl</vt:lpstr>
      <vt:lpstr>Arial</vt:lpstr>
      <vt:lpstr>Calibri</vt:lpstr>
      <vt:lpstr>Office Theme</vt:lpstr>
      <vt:lpstr>PowerPoint Presentation</vt:lpstr>
      <vt:lpstr>What is Autumn?</vt:lpstr>
      <vt:lpstr>What is the Weather  like in Autumn?</vt:lpstr>
      <vt:lpstr>What Happens to  the Trees in Autumn?</vt:lpstr>
      <vt:lpstr>What Happens to  the Animals in Autumn?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Kate Corey</cp:lastModifiedBy>
  <cp:revision>13</cp:revision>
  <dcterms:created xsi:type="dcterms:W3CDTF">2020-07-30T06:36:15Z</dcterms:created>
  <dcterms:modified xsi:type="dcterms:W3CDTF">2020-09-15T19:21:20Z</dcterms:modified>
</cp:coreProperties>
</file>