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9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7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0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3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1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1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7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3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1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4144-C3DF-4F6C-BB91-D587FE05825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9049-9811-4AA1-93F9-1F2D28A9B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69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melland.manchester.sch.uk/wp-content/uploads/2021/03/2021-2.-Tuesday-Jobs-Jobs-Jobs-weird-and-wonderful-jobs.pdf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hyperlink" Target="http://www.melland.manchester.sch.uk/wp-content/uploads/2021/03/2021-1.-Monday-Intro-why-do-we-work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://www.melland.manchester.sch.uk/wp-content/uploads/2021/03/2021-4.-Thursday-Why-am-I-great.pdf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melland.manchester.sch.uk/wp-content/uploads/2021/03/2021-3.-Wednesday-Autism-and-careers.pdf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13219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4500838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5818639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57338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32987438"/>
                    </a:ext>
                  </a:extLst>
                </a:gridCol>
              </a:tblGrid>
              <a:tr h="374152">
                <a:tc gridSpan="4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Careers Week </a:t>
                      </a:r>
                      <a:r>
                        <a:rPr lang="en-GB" b="1"/>
                        <a:t>2021 Timetable 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608550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Monday Tutor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Tuesday 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Tutor Group</a:t>
                      </a:r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Wednesday Tutor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Thursday 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Tutor Group</a:t>
                      </a:r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642658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hlinkClick r:id="rId2"/>
                        </a:rPr>
                        <a:t>Why Do We Work?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hlinkClick r:id="rId3"/>
                        </a:rPr>
                        <a:t>Jobs Jobs Jobs!</a:t>
                      </a:r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hlinkClick r:id="rId4"/>
                        </a:rPr>
                        <a:t>Autism and Carers</a:t>
                      </a:r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hlinkClick r:id="rId5"/>
                        </a:rPr>
                        <a:t>Why am I Great?</a:t>
                      </a:r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07591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Monday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Tuesday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Wednesday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Thursday 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5509"/>
                  </a:ext>
                </a:extLst>
              </a:tr>
              <a:tr h="2566066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baseline="0" dirty="0" err="1">
                          <a:solidFill>
                            <a:schemeClr val="tx1"/>
                          </a:solidFill>
                        </a:rPr>
                        <a:t>Cathryn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 Lyon @10:00</a:t>
                      </a:r>
                    </a:p>
                    <a:p>
                      <a:pPr algn="ctr"/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Hair and Beauty</a:t>
                      </a:r>
                    </a:p>
                    <a:p>
                      <a:pPr algn="ctr"/>
                      <a:endParaRPr lang="en-GB" sz="140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Manchester International Beauty Academy @ 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Michael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 Muise @ 10:30 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Balfour Beatty</a:t>
                      </a: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i="0" dirty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lang="en-GB" sz="1400" b="1" i="0" dirty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Catherine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 &amp; Tom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 @ 11:30 Noah’s ART (Animal Therapy)</a:t>
                      </a: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Tommy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@10:30</a:t>
                      </a: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Post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Chris Flemington @11:00</a:t>
                      </a: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Policeman</a:t>
                      </a: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669547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Monday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Tuesday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Wednesday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Thursday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625943"/>
                  </a:ext>
                </a:extLst>
              </a:tr>
              <a:tr h="267060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Paul Kelly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@2:00</a:t>
                      </a: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City in the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Pip Sayers</a:t>
                      </a:r>
                      <a:r>
                        <a:rPr lang="en-GB" sz="1400" b="1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@ 1:30</a:t>
                      </a: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Co-op Adventure</a:t>
                      </a: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Melanie Cornish @2:00</a:t>
                      </a: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Journalist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Philip Dumelow @ 2:00 </a:t>
                      </a:r>
                    </a:p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</a:rPr>
                        <a:t>Balfour Beatty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chemeClr val="accent6"/>
                          </a:solidFill>
                        </a:rPr>
                        <a:t>Carina Thompson MIBA TBC?</a:t>
                      </a:r>
                    </a:p>
                    <a:p>
                      <a:pPr algn="ctr"/>
                      <a:endParaRPr lang="en-GB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80867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01871" y="2556745"/>
            <a:ext cx="1867261" cy="1152296"/>
            <a:chOff x="97536" y="5058307"/>
            <a:chExt cx="6662929" cy="4715256"/>
          </a:xfrm>
        </p:grpSpPr>
        <p:pic>
          <p:nvPicPr>
            <p:cNvPr id="3" name="Picture 2" descr="Icon&#10;&#10;Description automatically generated with medium confidence">
              <a:extLst>
                <a:ext uri="{FF2B5EF4-FFF2-40B4-BE49-F238E27FC236}">
                  <a16:creationId xmlns:a16="http://schemas.microsoft.com/office/drawing/2014/main" id="{EA8CC43F-D54A-4942-88AA-119C8AABD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6396" y="5334066"/>
              <a:ext cx="3420786" cy="331894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2328741-9E1F-4ADC-B031-443E7B1D302B}"/>
                </a:ext>
              </a:extLst>
            </p:cNvPr>
            <p:cNvSpPr/>
            <p:nvPr/>
          </p:nvSpPr>
          <p:spPr>
            <a:xfrm>
              <a:off x="97536" y="8461774"/>
              <a:ext cx="6662929" cy="125944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0" cap="none" spc="0" dirty="0">
                  <a:ln w="0"/>
                  <a:solidFill>
                    <a:srgbClr val="AC435F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HAIR AND BEAUTY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E487B3-5305-46A7-A3B1-901F88B5119F}"/>
                </a:ext>
              </a:extLst>
            </p:cNvPr>
            <p:cNvSpPr/>
            <p:nvPr/>
          </p:nvSpPr>
          <p:spPr>
            <a:xfrm>
              <a:off x="97536" y="5058307"/>
              <a:ext cx="6662928" cy="4715256"/>
            </a:xfrm>
            <a:prstGeom prst="rect">
              <a:avLst/>
            </a:prstGeom>
            <a:noFill/>
            <a:ln w="57150">
              <a:solidFill>
                <a:srgbClr val="AC43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4514" y="4954950"/>
            <a:ext cx="2273373" cy="1643628"/>
            <a:chOff x="97536" y="85344"/>
            <a:chExt cx="6662928" cy="4725347"/>
          </a:xfrm>
        </p:grpSpPr>
        <p:pic>
          <p:nvPicPr>
            <p:cNvPr id="8" name="Picture 7" descr="Logo&#10;&#10;Description automatically generated">
              <a:extLst>
                <a:ext uri="{FF2B5EF4-FFF2-40B4-BE49-F238E27FC236}">
                  <a16:creationId xmlns:a16="http://schemas.microsoft.com/office/drawing/2014/main" id="{F2A7F1FF-1BDE-45D8-B737-4B4B36340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1908" y="194622"/>
              <a:ext cx="3109262" cy="3187143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CB053B-9AB1-4699-85CD-73CCA7EB8D3C}"/>
                </a:ext>
              </a:extLst>
            </p:cNvPr>
            <p:cNvSpPr/>
            <p:nvPr/>
          </p:nvSpPr>
          <p:spPr>
            <a:xfrm>
              <a:off x="97536" y="3129493"/>
              <a:ext cx="6632447" cy="16811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rgbClr val="FF66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SPORT AND </a:t>
              </a:r>
            </a:p>
            <a:p>
              <a:pPr algn="ctr"/>
              <a:r>
                <a:rPr lang="en-US" sz="1600" b="0" cap="none" spc="0" dirty="0">
                  <a:ln w="0"/>
                  <a:solidFill>
                    <a:srgbClr val="FF66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LEISURE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5F05A6-AE01-4C1F-88F2-76DFCFA4E0F4}"/>
                </a:ext>
              </a:extLst>
            </p:cNvPr>
            <p:cNvSpPr/>
            <p:nvPr/>
          </p:nvSpPr>
          <p:spPr>
            <a:xfrm>
              <a:off x="97536" y="85344"/>
              <a:ext cx="6662928" cy="4715256"/>
            </a:xfrm>
            <a:prstGeom prst="rect">
              <a:avLst/>
            </a:prstGeom>
            <a:noFill/>
            <a:ln w="571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58579" y="4954950"/>
            <a:ext cx="2262953" cy="1707411"/>
            <a:chOff x="97536" y="85344"/>
            <a:chExt cx="6662928" cy="4898420"/>
          </a:xfrm>
        </p:grpSpPr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7E0BD8F9-0B58-4437-BDC1-AA0CE91944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71"/>
            <a:stretch/>
          </p:blipFill>
          <p:spPr>
            <a:xfrm>
              <a:off x="1664689" y="132437"/>
              <a:ext cx="3642448" cy="31886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CB053B-9AB1-4699-85CD-73CCA7EB8D3C}"/>
                </a:ext>
              </a:extLst>
            </p:cNvPr>
            <p:cNvSpPr/>
            <p:nvPr/>
          </p:nvSpPr>
          <p:spPr>
            <a:xfrm>
              <a:off x="97536" y="3129494"/>
              <a:ext cx="6632448" cy="185427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0" cap="none" spc="0" dirty="0">
                  <a:ln w="0"/>
                  <a:solidFill>
                    <a:srgbClr val="A8A49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RETAIL AND MANUFACTURING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95F05A6-AE01-4C1F-88F2-76DFCFA4E0F4}"/>
                </a:ext>
              </a:extLst>
            </p:cNvPr>
            <p:cNvSpPr/>
            <p:nvPr/>
          </p:nvSpPr>
          <p:spPr>
            <a:xfrm>
              <a:off x="97536" y="85344"/>
              <a:ext cx="6662928" cy="4715256"/>
            </a:xfrm>
            <a:prstGeom prst="rect">
              <a:avLst/>
            </a:prstGeom>
            <a:noFill/>
            <a:ln w="57150">
              <a:solidFill>
                <a:srgbClr val="E6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77939" y="2053850"/>
            <a:ext cx="2242201" cy="1635487"/>
            <a:chOff x="97536" y="4975088"/>
            <a:chExt cx="6662928" cy="4867910"/>
          </a:xfrm>
        </p:grpSpPr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B8B4DF00-69A6-4F08-AE75-0B6D2326B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4689" y="4975088"/>
              <a:ext cx="3528622" cy="3648440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328741-9E1F-4ADC-B031-443E7B1D302B}"/>
                </a:ext>
              </a:extLst>
            </p:cNvPr>
            <p:cNvSpPr/>
            <p:nvPr/>
          </p:nvSpPr>
          <p:spPr>
            <a:xfrm>
              <a:off x="97536" y="8102457"/>
              <a:ext cx="6632448" cy="17405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rgbClr val="19406E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SERVICE INDUSTRIES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4E487B3-5305-46A7-A3B1-901F88B5119F}"/>
                </a:ext>
              </a:extLst>
            </p:cNvPr>
            <p:cNvSpPr/>
            <p:nvPr/>
          </p:nvSpPr>
          <p:spPr>
            <a:xfrm>
              <a:off x="97536" y="5058307"/>
              <a:ext cx="6662928" cy="4715256"/>
            </a:xfrm>
            <a:prstGeom prst="rect">
              <a:avLst/>
            </a:prstGeom>
            <a:noFill/>
            <a:ln w="57150">
              <a:solidFill>
                <a:srgbClr val="194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538854" y="2056164"/>
            <a:ext cx="2242201" cy="1635487"/>
            <a:chOff x="97536" y="4975088"/>
            <a:chExt cx="6662928" cy="4867910"/>
          </a:xfrm>
        </p:grpSpPr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id="{B8B4DF00-69A6-4F08-AE75-0B6D2326B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4689" y="4975088"/>
              <a:ext cx="3528622" cy="364844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328741-9E1F-4ADC-B031-443E7B1D302B}"/>
                </a:ext>
              </a:extLst>
            </p:cNvPr>
            <p:cNvSpPr/>
            <p:nvPr/>
          </p:nvSpPr>
          <p:spPr>
            <a:xfrm>
              <a:off x="97536" y="8102457"/>
              <a:ext cx="6632448" cy="17405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rgbClr val="19406E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SERVICE INDUSTRIES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E487B3-5305-46A7-A3B1-901F88B5119F}"/>
                </a:ext>
              </a:extLst>
            </p:cNvPr>
            <p:cNvSpPr/>
            <p:nvPr/>
          </p:nvSpPr>
          <p:spPr>
            <a:xfrm>
              <a:off x="97536" y="5058307"/>
              <a:ext cx="6662928" cy="4715256"/>
            </a:xfrm>
            <a:prstGeom prst="rect">
              <a:avLst/>
            </a:prstGeom>
            <a:noFill/>
            <a:ln w="57150">
              <a:solidFill>
                <a:srgbClr val="194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02224" y="4943112"/>
            <a:ext cx="2231944" cy="1651955"/>
            <a:chOff x="97536" y="85344"/>
            <a:chExt cx="6662928" cy="4815410"/>
          </a:xfrm>
        </p:grpSpPr>
        <p:pic>
          <p:nvPicPr>
            <p:cNvPr id="24" name="Picture 23" descr="Logo&#10;&#10;Description automatically generated">
              <a:extLst>
                <a:ext uri="{FF2B5EF4-FFF2-40B4-BE49-F238E27FC236}">
                  <a16:creationId xmlns:a16="http://schemas.microsoft.com/office/drawing/2014/main" id="{206DB591-3360-4793-92E1-4B41542A2A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27"/>
            <a:stretch/>
          </p:blipFill>
          <p:spPr>
            <a:xfrm>
              <a:off x="1862386" y="132436"/>
              <a:ext cx="3414796" cy="3104655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CB053B-9AB1-4699-85CD-73CCA7EB8D3C}"/>
                </a:ext>
              </a:extLst>
            </p:cNvPr>
            <p:cNvSpPr/>
            <p:nvPr/>
          </p:nvSpPr>
          <p:spPr>
            <a:xfrm>
              <a:off x="97536" y="3129494"/>
              <a:ext cx="6632446" cy="17712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rgbClr val="CC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CREATIVE</a:t>
              </a:r>
            </a:p>
            <a:p>
              <a:pPr algn="ctr"/>
              <a:r>
                <a:rPr lang="en-US" sz="1600" b="0" cap="none" spc="0" dirty="0">
                  <a:ln w="0"/>
                  <a:solidFill>
                    <a:srgbClr val="CC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 INDUSTRIES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95F05A6-AE01-4C1F-88F2-76DFCFA4E0F4}"/>
                </a:ext>
              </a:extLst>
            </p:cNvPr>
            <p:cNvSpPr/>
            <p:nvPr/>
          </p:nvSpPr>
          <p:spPr>
            <a:xfrm>
              <a:off x="97536" y="85344"/>
              <a:ext cx="6662928" cy="4715256"/>
            </a:xfrm>
            <a:prstGeom prst="rect">
              <a:avLst/>
            </a:prstGeom>
            <a:noFill/>
            <a:ln w="571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9485359" y="4927859"/>
            <a:ext cx="2285439" cy="1617372"/>
            <a:chOff x="97536" y="5058307"/>
            <a:chExt cx="6662929" cy="4715256"/>
          </a:xfrm>
        </p:grpSpPr>
        <p:pic>
          <p:nvPicPr>
            <p:cNvPr id="36" name="Picture 35" descr="Icon&#10;&#10;Description automatically generated">
              <a:extLst>
                <a:ext uri="{FF2B5EF4-FFF2-40B4-BE49-F238E27FC236}">
                  <a16:creationId xmlns:a16="http://schemas.microsoft.com/office/drawing/2014/main" id="{2D7DAE68-B3E7-4D1A-8757-07649C623A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6213" y="5205051"/>
              <a:ext cx="3187142" cy="3175161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2328741-9E1F-4ADC-B031-443E7B1D302B}"/>
                </a:ext>
              </a:extLst>
            </p:cNvPr>
            <p:cNvSpPr/>
            <p:nvPr/>
          </p:nvSpPr>
          <p:spPr>
            <a:xfrm>
              <a:off x="97536" y="8461773"/>
              <a:ext cx="6662929" cy="98701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rgbClr val="74915C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CONSTRUCTION</a:t>
              </a:r>
              <a:endParaRPr lang="en-US" b="0" cap="none" spc="0" dirty="0">
                <a:ln w="0"/>
                <a:solidFill>
                  <a:srgbClr val="74915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4E487B3-5305-46A7-A3B1-901F88B5119F}"/>
                </a:ext>
              </a:extLst>
            </p:cNvPr>
            <p:cNvSpPr/>
            <p:nvPr/>
          </p:nvSpPr>
          <p:spPr>
            <a:xfrm>
              <a:off x="97536" y="5058307"/>
              <a:ext cx="6662928" cy="4715256"/>
            </a:xfrm>
            <a:prstGeom prst="rect">
              <a:avLst/>
            </a:prstGeom>
            <a:noFill/>
            <a:ln w="57150">
              <a:solidFill>
                <a:srgbClr val="7491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4064837" y="1579057"/>
            <a:ext cx="1157608" cy="843123"/>
            <a:chOff x="97536" y="5058307"/>
            <a:chExt cx="6662929" cy="4852822"/>
          </a:xfrm>
        </p:grpSpPr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id="{2D7DAE68-B3E7-4D1A-8757-07649C623A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6213" y="5205051"/>
              <a:ext cx="3187142" cy="3175161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2328741-9E1F-4ADC-B031-443E7B1D302B}"/>
                </a:ext>
              </a:extLst>
            </p:cNvPr>
            <p:cNvSpPr/>
            <p:nvPr/>
          </p:nvSpPr>
          <p:spPr>
            <a:xfrm>
              <a:off x="97536" y="8461772"/>
              <a:ext cx="6662929" cy="14493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00" b="0" cap="none" spc="0" dirty="0">
                  <a:ln w="0"/>
                  <a:solidFill>
                    <a:srgbClr val="74915C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CONSTRUCTION</a:t>
              </a:r>
              <a:endParaRPr lang="en-US" sz="800" b="0" cap="none" spc="0" dirty="0">
                <a:ln w="0"/>
                <a:solidFill>
                  <a:srgbClr val="74915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4E487B3-5305-46A7-A3B1-901F88B5119F}"/>
                </a:ext>
              </a:extLst>
            </p:cNvPr>
            <p:cNvSpPr/>
            <p:nvPr/>
          </p:nvSpPr>
          <p:spPr>
            <a:xfrm>
              <a:off x="97536" y="5058307"/>
              <a:ext cx="6662928" cy="4715256"/>
            </a:xfrm>
            <a:prstGeom prst="rect">
              <a:avLst/>
            </a:prstGeom>
            <a:noFill/>
            <a:ln w="57150">
              <a:solidFill>
                <a:srgbClr val="7491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/>
            </a:p>
          </p:txBody>
        </p:sp>
      </p:grp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4027892" y="2929924"/>
            <a:ext cx="1200042" cy="897494"/>
            <a:chOff x="97536" y="7430"/>
            <a:chExt cx="6662928" cy="4793170"/>
          </a:xfrm>
        </p:grpSpPr>
        <p:pic>
          <p:nvPicPr>
            <p:cNvPr id="44" name="Picture 43" descr="Icon&#10;&#10;Description automatically generated">
              <a:extLst>
                <a:ext uri="{FF2B5EF4-FFF2-40B4-BE49-F238E27FC236}">
                  <a16:creationId xmlns:a16="http://schemas.microsoft.com/office/drawing/2014/main" id="{4E5B8C11-3861-45E4-A11B-DE33BCFDC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493" y="7430"/>
              <a:ext cx="3588531" cy="3324933"/>
            </a:xfrm>
            <a:prstGeom prst="rect">
              <a:avLst/>
            </a:prstGeom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0CB053B-9AB1-4699-85CD-73CCA7EB8D3C}"/>
                </a:ext>
              </a:extLst>
            </p:cNvPr>
            <p:cNvSpPr/>
            <p:nvPr/>
          </p:nvSpPr>
          <p:spPr>
            <a:xfrm>
              <a:off x="97536" y="3129489"/>
              <a:ext cx="6632452" cy="14793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" b="0" cap="none" spc="0" dirty="0">
                  <a:ln w="0"/>
                  <a:solidFill>
                    <a:srgbClr val="00B0F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Rounded MT Bold" panose="020F0704030504030204" pitchFamily="34" charset="0"/>
                </a:rPr>
                <a:t>HEALTH, SOCIAL CARE AND EARLY YEARS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5F05A6-AE01-4C1F-88F2-76DFCFA4E0F4}"/>
                </a:ext>
              </a:extLst>
            </p:cNvPr>
            <p:cNvSpPr/>
            <p:nvPr/>
          </p:nvSpPr>
          <p:spPr>
            <a:xfrm>
              <a:off x="97536" y="85344"/>
              <a:ext cx="6662928" cy="4715256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"/>
            </a:p>
          </p:txBody>
        </p:sp>
      </p:grpSp>
    </p:spTree>
    <p:extLst>
      <p:ext uri="{BB962C8B-B14F-4D97-AF65-F5344CB8AC3E}">
        <p14:creationId xmlns:p14="http://schemas.microsoft.com/office/powerpoint/2010/main" val="422203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A0455203D88441A581E7030E42FABA" ma:contentTypeVersion="8" ma:contentTypeDescription="Create a new document." ma:contentTypeScope="" ma:versionID="5b175766d08ff148d3815793e3f0a5b1">
  <xsd:schema xmlns:xsd="http://www.w3.org/2001/XMLSchema" xmlns:xs="http://www.w3.org/2001/XMLSchema" xmlns:p="http://schemas.microsoft.com/office/2006/metadata/properties" xmlns:ns3="7497c1f0-97a9-4964-8645-3ab5356e9ff6" targetNamespace="http://schemas.microsoft.com/office/2006/metadata/properties" ma:root="true" ma:fieldsID="60696d311de723512180725409274308" ns3:_="">
    <xsd:import namespace="7497c1f0-97a9-4964-8645-3ab5356e9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7c1f0-97a9-4964-8645-3ab5356e9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EF3C8-035A-45E5-8F38-6B89F5D7017D}">
  <ds:schemaRefs>
    <ds:schemaRef ds:uri="http://schemas.microsoft.com/office/2006/documentManagement/types"/>
    <ds:schemaRef ds:uri="http://schemas.openxmlformats.org/package/2006/metadata/core-properties"/>
    <ds:schemaRef ds:uri="7497c1f0-97a9-4964-8645-3ab5356e9ff6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76A83F8-9B5A-4D87-9346-84267E3E2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4DD4FD-46DB-44FC-9498-E001AE7979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97c1f0-97a9-4964-8645-3ab5356e9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144</Words>
  <Application>Microsoft Macintosh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Roberts</dc:creator>
  <cp:lastModifiedBy>P Morgan {Melland}</cp:lastModifiedBy>
  <cp:revision>122</cp:revision>
  <dcterms:created xsi:type="dcterms:W3CDTF">2021-01-07T13:15:00Z</dcterms:created>
  <dcterms:modified xsi:type="dcterms:W3CDTF">2021-03-26T15:59:37Z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0x010100FFA0455203D88441A581E7030E42FABA</vt:lpwstr>
  </property>
</Properties>
</file>