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86" r:id="rId4"/>
    <p:sldId id="284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1" r:id="rId13"/>
    <p:sldId id="302" r:id="rId14"/>
    <p:sldId id="303" r:id="rId15"/>
    <p:sldId id="292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287" r:id="rId24"/>
    <p:sldId id="288" r:id="rId25"/>
    <p:sldId id="289" r:id="rId26"/>
    <p:sldId id="312" r:id="rId27"/>
    <p:sldId id="311" r:id="rId2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09C8A-F4F2-464F-BB22-4DE89B61CA4A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D37B3-9822-478A-9A6E-CA3079838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002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DEC18-2412-4B6F-A2DE-08D016921ECA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80E7D-474B-4E58-B83E-8AA1FF760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697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171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81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06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501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506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25555F4-47BE-4721-8CA0-7B59355C00E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72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80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97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59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40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23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 b="584"/>
          <a:stretch/>
        </p:blipFill>
        <p:spPr bwMode="auto">
          <a:xfrm>
            <a:off x="0" y="-13773"/>
            <a:ext cx="9216154" cy="687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62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1628800"/>
            <a:ext cx="4968552" cy="2664295"/>
          </a:xfrm>
        </p:spPr>
        <p:txBody>
          <a:bodyPr>
            <a:noAutofit/>
          </a:bodyPr>
          <a:lstStyle/>
          <a:p>
            <a:r>
              <a:rPr lang="en-GB" sz="6600" dirty="0" smtClean="0">
                <a:solidFill>
                  <a:schemeClr val="tx1"/>
                </a:solidFill>
              </a:rPr>
              <a:t>Spy School Spreadsheets</a:t>
            </a:r>
            <a:endParaRPr lang="en-GB" sz="6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0680" y="5589240"/>
            <a:ext cx="1833320" cy="47667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Lesson 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D9657833-4D14-483B-82D3-A43835221D5F}" type="slidenum">
              <a:rPr lang="en-GB" smtClean="0"/>
              <a:pPr algn="r"/>
              <a:t>1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68760"/>
            <a:ext cx="292296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50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Absolute cell 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04097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Look at this spreadsheet.  </a:t>
            </a:r>
          </a:p>
          <a:p>
            <a:r>
              <a:rPr lang="en-GB" dirty="0" smtClean="0"/>
              <a:t>What do we want it to do?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10</a:t>
            </a:fld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11760" y="1844823"/>
            <a:ext cx="3888432" cy="2901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036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Absolute cell 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04097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What will happen when the current formula is filled down?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11</a:t>
            </a:fld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11760" y="1844823"/>
            <a:ext cx="3888432" cy="2901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658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Absolute cell 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04097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Is this what we would want to happen?</a:t>
            </a:r>
          </a:p>
          <a:p>
            <a:r>
              <a:rPr lang="en-GB" dirty="0" smtClean="0"/>
              <a:t>No, we want it to go back to B1 each time.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12</a:t>
            </a:fld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5776" y="1890305"/>
            <a:ext cx="4032448" cy="2992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339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Absolute cell 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184995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What is different in this formula?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13</a:t>
            </a:fld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99792" y="1772816"/>
            <a:ext cx="3816424" cy="2862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792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Absolute Cell 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are the cell references which lock onto one cell so that when the formula is replicated it does not move away from that cell.</a:t>
            </a:r>
          </a:p>
          <a:p>
            <a:r>
              <a:rPr lang="en-GB" dirty="0" smtClean="0"/>
              <a:t>You can create an absolute cell reference by typing in the $ symbols in front of each part ($B$1) or by entering the cell reference and then hitting the F4 key on your keyboard.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79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Absolute cell referencing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Copy the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spreadsheet from the school’s network into your own work area.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15</a:t>
            </a:fld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79711" y="2636912"/>
            <a:ext cx="5503371" cy="3456384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57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3568" y="2037138"/>
            <a:ext cx="5503371" cy="3456384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Absolute Cell Reference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16</a:t>
            </a:fld>
            <a:endParaRPr lang="en-GB"/>
          </a:p>
        </p:txBody>
      </p:sp>
      <p:sp>
        <p:nvSpPr>
          <p:cNvPr id="6" name="Rectangular Callout 5"/>
          <p:cNvSpPr/>
          <p:nvPr/>
        </p:nvSpPr>
        <p:spPr>
          <a:xfrm>
            <a:off x="5580112" y="1484784"/>
            <a:ext cx="3563888" cy="2016224"/>
          </a:xfrm>
          <a:prstGeom prst="wedgeRectCallout">
            <a:avLst>
              <a:gd name="adj1" fmla="val -90189"/>
              <a:gd name="adj2" fmla="val 7485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Create a formula which will multiply the number of the equipment needed by the secret agents needed for the mission</a:t>
            </a:r>
            <a:endParaRPr lang="en-GB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95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35696" y="1988840"/>
            <a:ext cx="5503371" cy="3456384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Absolute Cell Reference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17</a:t>
            </a:fld>
            <a:endParaRPr lang="en-GB"/>
          </a:p>
        </p:txBody>
      </p:sp>
      <p:sp>
        <p:nvSpPr>
          <p:cNvPr id="6" name="Rectangular Callout 5"/>
          <p:cNvSpPr/>
          <p:nvPr/>
        </p:nvSpPr>
        <p:spPr>
          <a:xfrm>
            <a:off x="6660232" y="1772816"/>
            <a:ext cx="2160240" cy="1296144"/>
          </a:xfrm>
          <a:prstGeom prst="wedgeRectCallout">
            <a:avLst>
              <a:gd name="adj1" fmla="val -48062"/>
              <a:gd name="adj2" fmla="val 11690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Multiply the total number needed by the price each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00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35696" y="1988840"/>
            <a:ext cx="5503371" cy="3456384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Absolute Cell Reference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18</a:t>
            </a:fld>
            <a:endParaRPr lang="en-GB"/>
          </a:p>
        </p:txBody>
      </p:sp>
      <p:sp>
        <p:nvSpPr>
          <p:cNvPr id="6" name="Rectangular Callout 5"/>
          <p:cNvSpPr/>
          <p:nvPr/>
        </p:nvSpPr>
        <p:spPr>
          <a:xfrm>
            <a:off x="3491880" y="5157192"/>
            <a:ext cx="1512168" cy="936104"/>
          </a:xfrm>
          <a:prstGeom prst="wedgeRectCallout">
            <a:avLst>
              <a:gd name="adj1" fmla="val 162141"/>
              <a:gd name="adj2" fmla="val -4434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Work out </a:t>
            </a:r>
            <a:br>
              <a:rPr lang="en-GB" sz="2000" b="1" dirty="0" smtClean="0">
                <a:solidFill>
                  <a:schemeClr val="tx1"/>
                </a:solidFill>
              </a:rPr>
            </a:br>
            <a:r>
              <a:rPr lang="en-GB" sz="2000" b="1" dirty="0" smtClean="0">
                <a:solidFill>
                  <a:schemeClr val="tx1"/>
                </a:solidFill>
              </a:rPr>
              <a:t>the total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14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 to you…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3466728" cy="432048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Go to the Travel worksheet.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You are on a new mission which involves driving around Europe and you need to work out how much this will cost.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19</a:t>
            </a:fld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278226" y="1772816"/>
            <a:ext cx="4663732" cy="3672408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0571" y="2492896"/>
            <a:ext cx="3248355" cy="504056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95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340768"/>
            <a:ext cx="7560840" cy="1080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Create the following spreadsheet including the graph.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9657833-4D14-483B-82D3-A43835221D5F}" type="slidenum">
              <a:rPr lang="en-GB" smtClean="0"/>
              <a:pPr algn="r"/>
              <a:t>2</a:t>
            </a:fld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27584" y="2492896"/>
            <a:ext cx="7939314" cy="3526971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99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Modelling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Organisations use spreadsheets to test out scenarios.</a:t>
            </a:r>
          </a:p>
          <a:p>
            <a:r>
              <a:rPr lang="en-GB" dirty="0" smtClean="0"/>
              <a:t>They may experiment with the figures to see what would happen if they increased the price of the product, changed suppliers and reduced costs or even sold things on a special offer (buy one get one free).</a:t>
            </a:r>
          </a:p>
          <a:p>
            <a:r>
              <a:rPr lang="en-GB" dirty="0" smtClean="0"/>
              <a:t>This is known as “modelling” data.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09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Modelling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You are going to be using the spreadsheet you have just been working on to “model” different scenarios.</a:t>
            </a:r>
          </a:p>
          <a:p>
            <a:r>
              <a:rPr lang="en-GB" dirty="0" smtClean="0"/>
              <a:t>Go back to the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worksheet.</a:t>
            </a:r>
          </a:p>
          <a:p>
            <a:r>
              <a:rPr lang="en-GB" dirty="0" smtClean="0"/>
              <a:t>We are going to change </a:t>
            </a:r>
            <a:br>
              <a:rPr lang="en-GB" dirty="0" smtClean="0"/>
            </a:br>
            <a:r>
              <a:rPr lang="en-GB" dirty="0" smtClean="0"/>
              <a:t>the numbers on the </a:t>
            </a:r>
            <a:br>
              <a:rPr lang="en-GB" dirty="0" smtClean="0"/>
            </a:br>
            <a:r>
              <a:rPr lang="en-GB" dirty="0" smtClean="0"/>
              <a:t>spreadsheet to see what </a:t>
            </a:r>
            <a:br>
              <a:rPr lang="en-GB" dirty="0" smtClean="0"/>
            </a:br>
            <a:r>
              <a:rPr lang="en-GB" dirty="0" smtClean="0"/>
              <a:t>happens to other cells which contain formulae.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21</a:t>
            </a:fld>
            <a:endParaRPr lang="en-GB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07598" y="2708920"/>
            <a:ext cx="4012874" cy="252028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40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Modelling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What is the present cost of the mission?</a:t>
            </a:r>
          </a:p>
          <a:p>
            <a:r>
              <a:rPr lang="en-GB" dirty="0" smtClean="0"/>
              <a:t>Change the number of secret agents in C3 to 4.  What is the new cost of the mission?</a:t>
            </a:r>
          </a:p>
          <a:p>
            <a:r>
              <a:rPr lang="en-GB" dirty="0" smtClean="0"/>
              <a:t>The mission is going to go on longer than expected.  They need to stay for 10 nights in the hotel.  What is the new cost of the spreadsheet?</a:t>
            </a:r>
          </a:p>
          <a:p>
            <a:r>
              <a:rPr lang="en-GB" dirty="0" smtClean="0"/>
              <a:t>The price of plane tickets is now £500 each.  What do you think that will do to the overall cost of the mission?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94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Mission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You have been chosen to go on a secret mission. </a:t>
            </a:r>
          </a:p>
          <a:p>
            <a:r>
              <a:rPr lang="en-GB" dirty="0" smtClean="0"/>
              <a:t>You need to plan your mission and have to work out the total cost.</a:t>
            </a:r>
          </a:p>
          <a:p>
            <a:r>
              <a:rPr lang="en-GB" dirty="0"/>
              <a:t>Look through the kit list and make a selection of what you want to use on your secret mission.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pPr/>
              <a:t>23</a:t>
            </a:fld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96136" y="1556792"/>
            <a:ext cx="3169883" cy="43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15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Make a spreadsheet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Create a spreadsheet to work out the total amount your mission will cost and the average cost of the equipment you have chosen.</a:t>
            </a:r>
          </a:p>
          <a:p>
            <a:r>
              <a:rPr lang="en-GB" dirty="0" smtClean="0"/>
              <a:t>You will need to fly to the location and stay for at least 7 nights.  You will also need transport when you are there, weapons and a few spy gadgets.</a:t>
            </a:r>
          </a:p>
          <a:p>
            <a:r>
              <a:rPr lang="en-GB" dirty="0" smtClean="0"/>
              <a:t>Make sure you include:</a:t>
            </a:r>
          </a:p>
          <a:p>
            <a:pPr lvl="1"/>
            <a:r>
              <a:rPr lang="en-GB" dirty="0" smtClean="0"/>
              <a:t>A main title</a:t>
            </a:r>
          </a:p>
          <a:p>
            <a:pPr lvl="1"/>
            <a:r>
              <a:rPr lang="en-GB" dirty="0" smtClean="0"/>
              <a:t>Suitable headings</a:t>
            </a:r>
          </a:p>
          <a:p>
            <a:pPr lvl="1"/>
            <a:r>
              <a:rPr lang="en-GB" dirty="0" smtClean="0"/>
              <a:t>Format the data correctly</a:t>
            </a:r>
          </a:p>
          <a:p>
            <a:pPr lvl="1"/>
            <a:r>
              <a:rPr lang="en-GB" dirty="0" smtClean="0"/>
              <a:t>Complete the calculations that are needed</a:t>
            </a:r>
          </a:p>
          <a:p>
            <a:r>
              <a:rPr lang="en-GB" dirty="0" smtClean="0"/>
              <a:t>Save your spreadsheet with a suitable name in your location.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61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1"/>
            <a:ext cx="4186808" cy="324036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On the same spreadsheet price up a second mission and create a pie chart to compare the two missions.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25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54848" y="1988840"/>
            <a:ext cx="432048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564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2168"/>
          </a:xfrm>
        </p:spPr>
        <p:txBody>
          <a:bodyPr>
            <a:normAutofit/>
          </a:bodyPr>
          <a:lstStyle/>
          <a:p>
            <a:r>
              <a:rPr lang="en-GB" dirty="0" smtClean="0"/>
              <a:t>Email your spreadsheet to your teacher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4114800" cy="3849291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Send your teacher an email and include the spreadsheet you have created as an attachment.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26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564904"/>
            <a:ext cx="2699792" cy="2699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1533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i="1" dirty="0" smtClean="0"/>
              <a:t>Answer the following questions:</a:t>
            </a:r>
          </a:p>
          <a:p>
            <a:pPr marL="3040063" indent="-514350">
              <a:buFont typeface="+mj-lt"/>
              <a:buAutoNum type="arabicPeriod"/>
            </a:pPr>
            <a:r>
              <a:rPr lang="en-GB" dirty="0" smtClean="0"/>
              <a:t>What do we mean by the phrase “replicate a formula”?</a:t>
            </a:r>
          </a:p>
          <a:p>
            <a:pPr marL="3040063" indent="-514350">
              <a:buFont typeface="+mj-lt"/>
              <a:buAutoNum type="arabicPeriod"/>
            </a:pPr>
            <a:r>
              <a:rPr lang="en-GB" dirty="0" smtClean="0"/>
              <a:t>What is an absolute cell reference?</a:t>
            </a:r>
          </a:p>
          <a:p>
            <a:pPr marL="3040063" indent="-514350">
              <a:buFont typeface="+mj-lt"/>
              <a:buAutoNum type="arabicPeriod"/>
            </a:pPr>
            <a:r>
              <a:rPr lang="en-GB" dirty="0" smtClean="0"/>
              <a:t>What do we mean by the phrase “modelling data”?</a:t>
            </a:r>
          </a:p>
          <a:p>
            <a:pPr marL="3040063" indent="-514350">
              <a:buFont typeface="+mj-lt"/>
              <a:buAutoNum type="arabicPeriod"/>
            </a:pPr>
            <a:r>
              <a:rPr lang="en-GB" dirty="0" smtClean="0"/>
              <a:t>Why do companies use a spreadsheet to model data?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27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76872"/>
            <a:ext cx="2699792" cy="2699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6911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68" y="2060848"/>
            <a:ext cx="9216154" cy="620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en-GB" dirty="0" smtClean="0"/>
              <a:t>Objective of the lesson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35572" y="1340768"/>
            <a:ext cx="8584900" cy="79208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3600" b="1" dirty="0" smtClean="0"/>
              <a:t>Use absolute and relative cell references, model data and create a spreadsheet.</a:t>
            </a:r>
            <a:endParaRPr lang="en-GB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1520" y="2636912"/>
            <a:ext cx="8435280" cy="367240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All of you will:</a:t>
            </a:r>
          </a:p>
          <a:p>
            <a:pPr lvl="1"/>
            <a:r>
              <a:rPr lang="en-GB" dirty="0" smtClean="0"/>
              <a:t>Use relative cell references and absolute cell references.</a:t>
            </a:r>
          </a:p>
          <a:p>
            <a:pPr lvl="1"/>
            <a:r>
              <a:rPr lang="en-GB" dirty="0" smtClean="0"/>
              <a:t>Change data in a spreadsheet.</a:t>
            </a:r>
          </a:p>
          <a:p>
            <a:pPr lvl="1"/>
            <a:r>
              <a:rPr lang="en-GB" dirty="0" smtClean="0"/>
              <a:t>Create a basic spreadsheet.</a:t>
            </a:r>
          </a:p>
          <a:p>
            <a:r>
              <a:rPr lang="en-GB" dirty="0" smtClean="0"/>
              <a:t>Most of you will:</a:t>
            </a:r>
          </a:p>
          <a:p>
            <a:pPr lvl="1"/>
            <a:r>
              <a:rPr lang="en-GB" dirty="0" smtClean="0"/>
              <a:t>Understand the difference between absolute and relative cell references.</a:t>
            </a:r>
          </a:p>
          <a:p>
            <a:pPr lvl="1"/>
            <a:r>
              <a:rPr lang="en-GB" dirty="0" smtClean="0"/>
              <a:t>Model data to get answers out of a spreadsheet.</a:t>
            </a:r>
          </a:p>
          <a:p>
            <a:pPr lvl="1"/>
            <a:r>
              <a:rPr lang="en-GB" dirty="0" smtClean="0"/>
              <a:t>Create a working spreadsheet.</a:t>
            </a:r>
          </a:p>
          <a:p>
            <a:r>
              <a:rPr lang="en-GB" dirty="0" smtClean="0"/>
              <a:t>Some of you will:</a:t>
            </a:r>
          </a:p>
          <a:p>
            <a:pPr lvl="1"/>
            <a:r>
              <a:rPr lang="en-GB" dirty="0" smtClean="0"/>
              <a:t>Compare results using a pie chart.</a:t>
            </a:r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7833-4D14-483B-82D3-A43835221D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93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211960" y="1498085"/>
            <a:ext cx="4618856" cy="4525963"/>
          </a:xfrm>
        </p:spPr>
        <p:txBody>
          <a:bodyPr>
            <a:normAutofit fontScale="92500" lnSpcReduction="20000"/>
          </a:bodyPr>
          <a:lstStyle/>
          <a:p>
            <a:r>
              <a:rPr lang="en-GB" b="1" u="sng" dirty="0" smtClean="0"/>
              <a:t>Everybody</a:t>
            </a:r>
            <a:r>
              <a:rPr lang="en-GB" dirty="0" smtClean="0"/>
              <a:t> should complete Tasks 1 to 3 to create a spreadsheet and use it to model different scenarios.</a:t>
            </a:r>
          </a:p>
          <a:p>
            <a:r>
              <a:rPr lang="en-GB" b="1" u="sng" dirty="0" smtClean="0"/>
              <a:t>Some of you </a:t>
            </a:r>
            <a:r>
              <a:rPr lang="en-GB" dirty="0" smtClean="0"/>
              <a:t>may also want to get the extra marks by completing the extension activity.</a:t>
            </a:r>
          </a:p>
          <a:p>
            <a:r>
              <a:rPr lang="en-GB" dirty="0" smtClean="0"/>
              <a:t>This homework is due in next lesson.</a:t>
            </a:r>
          </a:p>
          <a:p>
            <a:r>
              <a:rPr lang="en-GB" dirty="0" smtClean="0"/>
              <a:t>Make sure you have written your homework clearly in your planner.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7814" y="1412776"/>
            <a:ext cx="3430130" cy="4681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29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Absolute and Relative cell 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 far you have been using AutoFill to replicate formula and functions in your spreadsheet.</a:t>
            </a:r>
          </a:p>
          <a:p>
            <a:r>
              <a:rPr lang="en-GB" dirty="0" smtClean="0"/>
              <a:t>This uses “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Relative</a:t>
            </a:r>
            <a:r>
              <a:rPr lang="en-GB" dirty="0" smtClean="0"/>
              <a:t>” cell references.</a:t>
            </a:r>
          </a:p>
          <a:p>
            <a:r>
              <a:rPr lang="en-GB" dirty="0" smtClean="0"/>
              <a:t>A relative cell reference can change where it is pointing to when it is replicated so the formula works for other cells.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43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Relative cell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473027"/>
          </a:xfrm>
        </p:spPr>
        <p:txBody>
          <a:bodyPr/>
          <a:lstStyle/>
          <a:p>
            <a:r>
              <a:rPr lang="en-GB" dirty="0" smtClean="0"/>
              <a:t>Look at this simple spreadsheet.  </a:t>
            </a:r>
          </a:p>
          <a:p>
            <a:r>
              <a:rPr lang="en-GB" dirty="0" smtClean="0"/>
              <a:t>What will it do?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6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79712" y="1768690"/>
            <a:ext cx="4968552" cy="234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26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Relative cell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47302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What will happen to the formula when it is replicated down to the rest of the cells using AutoFill?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7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79712" y="1768690"/>
            <a:ext cx="4968552" cy="234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162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Relative cell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47302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As you can see the formula is copied but it is looking at different cells each time.  It is only following the pattern so the other formulae work correctly.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8</a:t>
            </a:fld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87218" y="1844824"/>
            <a:ext cx="5398346" cy="234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737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Absolute cell 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204865"/>
            <a:ext cx="7139136" cy="259228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“</a:t>
            </a:r>
            <a:r>
              <a:rPr lang="en-GB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</a:t>
            </a:r>
            <a:r>
              <a:rPr lang="en-GB" dirty="0"/>
              <a:t>” </a:t>
            </a:r>
            <a:r>
              <a:rPr lang="en-GB" dirty="0" smtClean="0"/>
              <a:t>cell references are slightly different. Instead of it changing cells when the formula is replicated, it locks onto a cell and always goes back to the same cell.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13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968</Words>
  <Application>Microsoft Office PowerPoint</Application>
  <PresentationFormat>On-screen Show (4:3)</PresentationFormat>
  <Paragraphs>123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Spy School Spreadsheets</vt:lpstr>
      <vt:lpstr>Starter</vt:lpstr>
      <vt:lpstr>Objective of the lesson</vt:lpstr>
      <vt:lpstr>Homework</vt:lpstr>
      <vt:lpstr>Absolute and Relative cell references</vt:lpstr>
      <vt:lpstr>Relative cell reference</vt:lpstr>
      <vt:lpstr>Relative cell reference</vt:lpstr>
      <vt:lpstr>Relative cell reference</vt:lpstr>
      <vt:lpstr>Absolute cell references</vt:lpstr>
      <vt:lpstr>Absolute cell references</vt:lpstr>
      <vt:lpstr>Absolute cell references</vt:lpstr>
      <vt:lpstr>Absolute cell references</vt:lpstr>
      <vt:lpstr>Absolute cell references</vt:lpstr>
      <vt:lpstr>Absolute Cell References</vt:lpstr>
      <vt:lpstr>Absolute cell referencing</vt:lpstr>
      <vt:lpstr>Absolute Cell Reference</vt:lpstr>
      <vt:lpstr>Absolute Cell Reference</vt:lpstr>
      <vt:lpstr>Absolute Cell Reference</vt:lpstr>
      <vt:lpstr>Over to you…</vt:lpstr>
      <vt:lpstr>Modelling Data</vt:lpstr>
      <vt:lpstr>Modelling data</vt:lpstr>
      <vt:lpstr>Modelling data</vt:lpstr>
      <vt:lpstr>Your Mission</vt:lpstr>
      <vt:lpstr>Make a spreadsheet</vt:lpstr>
      <vt:lpstr>Extension Activity</vt:lpstr>
      <vt:lpstr>Email your spreadsheet to your teacher</vt:lpstr>
      <vt:lpstr>Plenary</vt:lpstr>
    </vt:vector>
  </TitlesOfParts>
  <Company>RushmoorSchool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 Wilkin</dc:creator>
  <cp:lastModifiedBy>Nichola Wilkin</cp:lastModifiedBy>
  <cp:revision>120</cp:revision>
  <cp:lastPrinted>2012-06-27T14:44:17Z</cp:lastPrinted>
  <dcterms:created xsi:type="dcterms:W3CDTF">2012-06-27T11:06:02Z</dcterms:created>
  <dcterms:modified xsi:type="dcterms:W3CDTF">2013-01-07T16:39:29Z</dcterms:modified>
</cp:coreProperties>
</file>