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86" r:id="rId4"/>
    <p:sldId id="284" r:id="rId5"/>
    <p:sldId id="287" r:id="rId6"/>
    <p:sldId id="288" r:id="rId7"/>
    <p:sldId id="289" r:id="rId8"/>
    <p:sldId id="290" r:id="rId9"/>
    <p:sldId id="291" r:id="rId10"/>
    <p:sldId id="294" r:id="rId11"/>
    <p:sldId id="293" r:id="rId12"/>
    <p:sldId id="292" r:id="rId13"/>
    <p:sldId id="295" r:id="rId14"/>
    <p:sldId id="296" r:id="rId15"/>
    <p:sldId id="297" r:id="rId16"/>
    <p:sldId id="299" r:id="rId17"/>
    <p:sldId id="300" r:id="rId18"/>
    <p:sldId id="301" r:id="rId19"/>
    <p:sldId id="302" r:id="rId20"/>
    <p:sldId id="303" r:id="rId21"/>
    <p:sldId id="305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09C8A-F4F2-464F-BB22-4DE89B61CA4A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D37B3-9822-478A-9A6E-CA3079838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002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DEC18-2412-4B6F-A2DE-08D016921ECA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80E7D-474B-4E58-B83E-8AA1FF76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697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171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81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6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0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506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25555F4-47BE-4721-8CA0-7B59355C00E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72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80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7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59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40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23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 b="584"/>
          <a:stretch/>
        </p:blipFill>
        <p:spPr bwMode="auto">
          <a:xfrm>
            <a:off x="0" y="-13773"/>
            <a:ext cx="9216154" cy="687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62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1628800"/>
            <a:ext cx="4968552" cy="2664295"/>
          </a:xfrm>
        </p:spPr>
        <p:txBody>
          <a:bodyPr>
            <a:noAutofit/>
          </a:bodyPr>
          <a:lstStyle/>
          <a:p>
            <a:r>
              <a:rPr lang="en-GB" sz="6600" dirty="0" smtClean="0">
                <a:solidFill>
                  <a:schemeClr val="tx1"/>
                </a:solidFill>
              </a:rPr>
              <a:t>Spy School Spreadsheets</a:t>
            </a:r>
            <a:endParaRPr lang="en-GB" sz="6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0680" y="5589240"/>
            <a:ext cx="1833320" cy="47667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Lesson 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9657833-4D14-483B-82D3-A43835221D5F}" type="slidenum">
              <a:rPr lang="en-GB" smtClean="0"/>
              <a:pPr algn="r"/>
              <a:t>1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292296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5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Removing the filter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Select the Filter option again and select the Select All option then click on OK.</a:t>
            </a:r>
          </a:p>
          <a:p>
            <a:r>
              <a:rPr lang="en-GB" dirty="0" smtClean="0"/>
              <a:t>It is a good idea to remove filters before you filter by something else unless you want to build up a more complex filter for instance Female AND called Smith.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10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48880"/>
            <a:ext cx="2699792" cy="2699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these questions: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1556792"/>
            <a:ext cx="5987008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many students have the surname “Smith”?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many have the surname “Clark” or “Taylor”?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many male students are called “Smith”?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many students scored exactly 65 on the code breaking test?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69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Range filter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Instead of only selecting an exact match, you can use a range filter. </a:t>
            </a:r>
          </a:p>
          <a:p>
            <a:r>
              <a:rPr lang="en-GB" dirty="0" smtClean="0"/>
              <a:t>Select the filter for the Code breaking tasks </a:t>
            </a:r>
          </a:p>
          <a:p>
            <a:r>
              <a:rPr lang="en-GB" dirty="0" smtClean="0"/>
              <a:t>Select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Filters</a:t>
            </a:r>
            <a:r>
              <a:rPr lang="en-GB" dirty="0" smtClean="0"/>
              <a:t>, then </a:t>
            </a:r>
            <a:r>
              <a:rPr lang="en-GB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 Than</a:t>
            </a:r>
            <a:r>
              <a:rPr lang="en-GB" dirty="0" smtClean="0"/>
              <a:t> and finally type in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r>
              <a:rPr lang="en-GB" dirty="0" smtClean="0"/>
              <a:t>.</a:t>
            </a:r>
          </a:p>
          <a:p>
            <a:r>
              <a:rPr lang="en-GB" dirty="0" smtClean="0"/>
              <a:t>What is the answer?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12</a:t>
            </a:fld>
            <a:endParaRPr lang="en-GB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340" y="1988840"/>
            <a:ext cx="4066367" cy="340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14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420888"/>
            <a:ext cx="2699792" cy="2699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these questions: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5987008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many pupils got over 60 in the weapons test?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many male students got under 70 on the fitness test?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many female students called Smith got over 70 on the code breaking test?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many students start their surname with the letter “R”?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2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Copy the file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4114800" cy="4281339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Copy the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 Missions</a:t>
            </a:r>
            <a:r>
              <a:rPr lang="en-GB" dirty="0" smtClean="0"/>
              <a:t> spreadsheet from the school’s network into your work area.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14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48064" y="1581855"/>
            <a:ext cx="3418837" cy="4345271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59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Sorting and Filtering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8024" y="2204864"/>
            <a:ext cx="3682752" cy="280831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Complete the handout by filtering the data in the spreadsheet.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15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5616" y="1546309"/>
            <a:ext cx="3168352" cy="440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60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1180727"/>
          </a:xfrm>
        </p:spPr>
        <p:txBody>
          <a:bodyPr>
            <a:noAutofit/>
          </a:bodyPr>
          <a:lstStyle/>
          <a:p>
            <a:r>
              <a:rPr lang="en-GB" sz="2600" dirty="0" smtClean="0"/>
              <a:t>As a spy you will need to work out some top secret codes.</a:t>
            </a:r>
          </a:p>
          <a:p>
            <a:r>
              <a:rPr lang="en-GB" sz="2600" dirty="0" smtClean="0"/>
              <a:t>You will be using </a:t>
            </a:r>
            <a:r>
              <a:rPr lang="en-GB" sz="2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operators </a:t>
            </a:r>
            <a:r>
              <a:rPr lang="en-GB" sz="2600" dirty="0" smtClean="0"/>
              <a:t>to help you to do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16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312799"/>
              </p:ext>
            </p:extLst>
          </p:nvPr>
        </p:nvGraphicFramePr>
        <p:xfrm>
          <a:off x="698082" y="2892896"/>
          <a:ext cx="806489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4569"/>
                <a:gridCol w="506032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Comparison Operator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Description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&gt;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Greater than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&lt;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Less than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=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Equal to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&gt;=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More than or equal to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&lt;=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Less than or equal to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&lt;&gt;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Not equal to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9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you compare data you are seeing if one value meets a rule about the other.</a:t>
            </a:r>
          </a:p>
          <a:p>
            <a:r>
              <a:rPr lang="en-GB" dirty="0" smtClean="0"/>
              <a:t>For instance:</a:t>
            </a:r>
          </a:p>
          <a:p>
            <a:pPr lvl="1"/>
            <a:r>
              <a:rPr lang="en-GB" sz="3200" dirty="0" smtClean="0"/>
              <a:t>Is 10 more than 5?</a:t>
            </a:r>
          </a:p>
          <a:p>
            <a:pPr lvl="1"/>
            <a:r>
              <a:rPr lang="en-GB" sz="3200" dirty="0" smtClean="0"/>
              <a:t>The answer would be “Yes” or as a spreadsheet understands it “True”.</a:t>
            </a:r>
          </a:p>
          <a:p>
            <a:pPr lvl="1"/>
            <a:r>
              <a:rPr lang="en-GB" sz="3200" dirty="0" smtClean="0"/>
              <a:t>Is 20 less than 10?</a:t>
            </a:r>
          </a:p>
          <a:p>
            <a:pPr lvl="1"/>
            <a:r>
              <a:rPr lang="en-GB" sz="3200" dirty="0" smtClean="0"/>
              <a:t>No it isn’t so the answer would be “False”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87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Copy the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Operators </a:t>
            </a:r>
            <a:r>
              <a:rPr lang="en-GB" dirty="0" smtClean="0"/>
              <a:t>spreadsheet from the school’s network into your own work area.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18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23728" y="3284984"/>
            <a:ext cx="5076185" cy="2664296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8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through the spreadsheet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2232248"/>
          </a:xfrm>
        </p:spPr>
        <p:txBody>
          <a:bodyPr/>
          <a:lstStyle/>
          <a:p>
            <a:r>
              <a:rPr lang="en-GB" dirty="0" smtClean="0"/>
              <a:t>There are three worksheets on the spreadsheet.  Work through them in order.</a:t>
            </a:r>
          </a:p>
          <a:p>
            <a:r>
              <a:rPr lang="en-GB" dirty="0" smtClean="0"/>
              <a:t>Read the instructions on each sheet so you know what you need to do.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19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5576" y="4365104"/>
            <a:ext cx="7461400" cy="57606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57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60848"/>
            <a:ext cx="3456384" cy="3096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Work in pairs to complete the word search to recap some of the key terminology you have learnt so far.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9657833-4D14-483B-82D3-A43835221D5F}" type="slidenum">
              <a:rPr lang="en-GB" smtClean="0"/>
              <a:pPr algn="r"/>
              <a:t>2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60032" y="1340768"/>
            <a:ext cx="3496673" cy="4875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99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4474840" cy="23762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Work through the handout to recap a function, AutoFill, the comparison operators and conditional formatting.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20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92804" y="1484785"/>
            <a:ext cx="3400691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432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002" y="980728"/>
            <a:ext cx="1585998" cy="15859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212966" cy="864096"/>
          </a:xfrm>
        </p:spPr>
        <p:txBody>
          <a:bodyPr/>
          <a:lstStyle/>
          <a:p>
            <a:r>
              <a:rPr lang="en-GB" dirty="0" smtClean="0"/>
              <a:t>How much do you remember?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difference between sorting </a:t>
            </a:r>
            <a:br>
              <a:rPr lang="en-GB" dirty="0" smtClean="0"/>
            </a:br>
            <a:r>
              <a:rPr lang="en-GB" dirty="0" smtClean="0"/>
              <a:t>and filtering data?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Describe how you would apply a filter to some data.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Describe how you would remove a filter.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Name the </a:t>
            </a:r>
            <a:r>
              <a:rPr lang="en-GB" dirty="0"/>
              <a:t>C</a:t>
            </a:r>
            <a:r>
              <a:rPr lang="en-GB" dirty="0" smtClean="0"/>
              <a:t>omparison Operators.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 people use computerised spreadsheets rather than working everything out on paper?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40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68" y="2232395"/>
            <a:ext cx="9216154" cy="62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en-GB" dirty="0" smtClean="0"/>
              <a:t>Objective of the lesson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35572" y="1340768"/>
            <a:ext cx="8584900" cy="108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Sort and filter a spreadsheet and use comparator operators in a formula.</a:t>
            </a:r>
            <a:endParaRPr lang="en-GB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1520" y="2780928"/>
            <a:ext cx="8435280" cy="367240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All of you will:</a:t>
            </a:r>
          </a:p>
          <a:p>
            <a:pPr lvl="1"/>
            <a:r>
              <a:rPr lang="en-GB" dirty="0" smtClean="0"/>
              <a:t>Sort a spreadsheet and apply a basic filter with help.</a:t>
            </a:r>
          </a:p>
          <a:p>
            <a:pPr lvl="1"/>
            <a:r>
              <a:rPr lang="en-GB" dirty="0" smtClean="0"/>
              <a:t>Use the &gt; and &lt; operators in a formula correctly.</a:t>
            </a:r>
          </a:p>
          <a:p>
            <a:r>
              <a:rPr lang="en-GB" dirty="0" smtClean="0"/>
              <a:t>Most of you will:</a:t>
            </a:r>
          </a:p>
          <a:p>
            <a:pPr lvl="1"/>
            <a:r>
              <a:rPr lang="en-GB" dirty="0" smtClean="0"/>
              <a:t>Filter data by more than one criteria</a:t>
            </a:r>
          </a:p>
          <a:p>
            <a:pPr lvl="1"/>
            <a:r>
              <a:rPr lang="en-GB" dirty="0" smtClean="0"/>
              <a:t>Use all the comparison operators correctly.</a:t>
            </a:r>
          </a:p>
          <a:p>
            <a:r>
              <a:rPr lang="en-GB" dirty="0" smtClean="0"/>
              <a:t>Some of you will:</a:t>
            </a:r>
          </a:p>
          <a:p>
            <a:pPr lvl="1"/>
            <a:r>
              <a:rPr lang="en-GB" dirty="0" smtClean="0"/>
              <a:t>Use advanced filtering criteria.</a:t>
            </a:r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7833-4D14-483B-82D3-A43835221D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3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211960" y="1498085"/>
            <a:ext cx="4618856" cy="4525963"/>
          </a:xfrm>
        </p:spPr>
        <p:txBody>
          <a:bodyPr>
            <a:normAutofit fontScale="92500" lnSpcReduction="20000"/>
          </a:bodyPr>
          <a:lstStyle/>
          <a:p>
            <a:r>
              <a:rPr lang="en-GB" b="1" u="sng" dirty="0" smtClean="0"/>
              <a:t>Everybody</a:t>
            </a:r>
            <a:r>
              <a:rPr lang="en-GB" dirty="0" smtClean="0"/>
              <a:t> should complete Tasks 1 to 3 to create and use a spreadsheet about James Bond films.</a:t>
            </a:r>
          </a:p>
          <a:p>
            <a:r>
              <a:rPr lang="en-GB" b="1" u="sng" dirty="0" smtClean="0"/>
              <a:t>Some of you </a:t>
            </a:r>
            <a:r>
              <a:rPr lang="en-GB" dirty="0" smtClean="0"/>
              <a:t>may also want to get the extra marks by completing the extension activity.</a:t>
            </a:r>
          </a:p>
          <a:p>
            <a:r>
              <a:rPr lang="en-GB" dirty="0" smtClean="0"/>
              <a:t>This homework is due in next lesson.</a:t>
            </a:r>
          </a:p>
          <a:p>
            <a:r>
              <a:rPr lang="en-GB" dirty="0" smtClean="0"/>
              <a:t>Make sure you have written your homework clearly in your planner.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3568" y="1412776"/>
            <a:ext cx="3266463" cy="452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9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Copy the file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Copy the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Results </a:t>
            </a:r>
            <a:r>
              <a:rPr lang="en-GB" dirty="0" smtClean="0"/>
              <a:t>spreadsheet from the school’s network into your work area.</a:t>
            </a:r>
          </a:p>
          <a:p>
            <a:r>
              <a:rPr lang="en-GB" dirty="0" smtClean="0"/>
              <a:t>What does the </a:t>
            </a:r>
            <a:br>
              <a:rPr lang="en-GB" dirty="0" smtClean="0"/>
            </a:br>
            <a:r>
              <a:rPr lang="en-GB" dirty="0" smtClean="0"/>
              <a:t>spreadsheet </a:t>
            </a:r>
            <a:br>
              <a:rPr lang="en-GB" dirty="0" smtClean="0"/>
            </a:br>
            <a:r>
              <a:rPr lang="en-GB" dirty="0" smtClean="0"/>
              <a:t>show?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139952" y="2676796"/>
            <a:ext cx="4322869" cy="3358608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42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Sorting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63072" cy="4525963"/>
          </a:xfrm>
        </p:spPr>
        <p:txBody>
          <a:bodyPr/>
          <a:lstStyle/>
          <a:p>
            <a:r>
              <a:rPr lang="en-GB" dirty="0" smtClean="0"/>
              <a:t>Sorting data is when you change the order of the data.</a:t>
            </a:r>
          </a:p>
          <a:p>
            <a:r>
              <a:rPr lang="en-GB" dirty="0" smtClean="0"/>
              <a:t>Click in the Surname column</a:t>
            </a:r>
          </a:p>
          <a:p>
            <a:r>
              <a:rPr lang="en-GB" dirty="0" smtClean="0"/>
              <a:t>Click on the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 and Filter </a:t>
            </a:r>
            <a:r>
              <a:rPr lang="en-GB" dirty="0" smtClean="0"/>
              <a:t>button and then select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 A to Z</a:t>
            </a:r>
            <a:r>
              <a:rPr lang="en-GB" dirty="0" smtClean="0"/>
              <a:t>.</a:t>
            </a:r>
          </a:p>
          <a:p>
            <a:r>
              <a:rPr lang="en-GB" dirty="0" smtClean="0"/>
              <a:t>What has happened to the data?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6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21935" y="2348880"/>
            <a:ext cx="1522459" cy="231978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67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097360"/>
            <a:ext cx="2699792" cy="2699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these questions: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87008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got the highest mark in the weapons test?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got the lowest mark in the fitness test?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got the highest mark in the surveillance test?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got the lowest mark in the code breaking test?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55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Filtering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832" y="1556792"/>
            <a:ext cx="5976664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What is the difference between sorting and filtering data?</a:t>
            </a:r>
          </a:p>
          <a:p>
            <a:pPr lvl="1"/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Sorting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data means to put the data into a different order</a:t>
            </a:r>
          </a:p>
          <a:p>
            <a:pPr lvl="1"/>
            <a:r>
              <a:rPr lang="en-GB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Filtering</a:t>
            </a:r>
            <a:r>
              <a:rPr lang="en-GB" dirty="0" smtClean="0"/>
              <a:t> data means to only see a few selected records from the data.</a:t>
            </a:r>
          </a:p>
          <a:p>
            <a:r>
              <a:rPr lang="en-GB" dirty="0" smtClean="0"/>
              <a:t>Click on the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 and Filter </a:t>
            </a:r>
            <a:r>
              <a:rPr lang="en-GB" dirty="0" smtClean="0"/>
              <a:t>button then select </a:t>
            </a:r>
            <a:r>
              <a:rPr lang="en-GB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Filter</a:t>
            </a:r>
            <a:r>
              <a:rPr lang="en-GB" dirty="0" smtClean="0"/>
              <a:t> from the menu.</a:t>
            </a:r>
          </a:p>
          <a:p>
            <a:r>
              <a:rPr lang="en-GB" dirty="0" smtClean="0"/>
              <a:t>What has happened to the data?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8</a:t>
            </a:fld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13881"/>
            <a:ext cx="2544974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093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Filtering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56991"/>
          </a:xfrm>
        </p:spPr>
        <p:txBody>
          <a:bodyPr/>
          <a:lstStyle/>
          <a:p>
            <a:r>
              <a:rPr lang="en-GB" dirty="0" smtClean="0"/>
              <a:t>Filter the data to only show the female students.</a:t>
            </a:r>
          </a:p>
          <a:p>
            <a:pPr lvl="1"/>
            <a:r>
              <a:rPr lang="en-GB" dirty="0" smtClean="0"/>
              <a:t>Click on the drop down column in the Gender column and select only F from the list then click on OK.</a:t>
            </a:r>
          </a:p>
          <a:p>
            <a:r>
              <a:rPr lang="en-GB" dirty="0" smtClean="0"/>
              <a:t>Look at the bottom of the screen to see how many results you get.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9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79712" y="5301208"/>
            <a:ext cx="5328592" cy="67948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69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815</Words>
  <Application>Microsoft Office PowerPoint</Application>
  <PresentationFormat>On-screen Show (4:3)</PresentationFormat>
  <Paragraphs>122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Spy School Spreadsheets</vt:lpstr>
      <vt:lpstr>Starter</vt:lpstr>
      <vt:lpstr>Objective of the lesson</vt:lpstr>
      <vt:lpstr>Homework</vt:lpstr>
      <vt:lpstr>Copy the file</vt:lpstr>
      <vt:lpstr>Sorting Data</vt:lpstr>
      <vt:lpstr>Answer these questions:</vt:lpstr>
      <vt:lpstr>Filtering data</vt:lpstr>
      <vt:lpstr>Filtering Data</vt:lpstr>
      <vt:lpstr>Removing the filter</vt:lpstr>
      <vt:lpstr>Answer these questions:</vt:lpstr>
      <vt:lpstr>Range filter</vt:lpstr>
      <vt:lpstr>Answer these questions:</vt:lpstr>
      <vt:lpstr>Copy the file</vt:lpstr>
      <vt:lpstr>Sorting and Filtering data</vt:lpstr>
      <vt:lpstr>Comparing data</vt:lpstr>
      <vt:lpstr>Comparing data</vt:lpstr>
      <vt:lpstr>Comparing data</vt:lpstr>
      <vt:lpstr>Work through the spreadsheet</vt:lpstr>
      <vt:lpstr>Extension Activity</vt:lpstr>
      <vt:lpstr>How much do you remember?</vt:lpstr>
    </vt:vector>
  </TitlesOfParts>
  <Company>RushmoorSchool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 Wilkin</dc:creator>
  <cp:lastModifiedBy>Nichola Wilkin</cp:lastModifiedBy>
  <cp:revision>80</cp:revision>
  <cp:lastPrinted>2012-06-27T14:44:17Z</cp:lastPrinted>
  <dcterms:created xsi:type="dcterms:W3CDTF">2012-06-27T11:06:02Z</dcterms:created>
  <dcterms:modified xsi:type="dcterms:W3CDTF">2013-01-07T16:33:41Z</dcterms:modified>
</cp:coreProperties>
</file>