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8" r:id="rId3"/>
    <p:sldId id="286" r:id="rId4"/>
    <p:sldId id="284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09C8A-F4F2-464F-BB22-4DE89B61CA4A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D37B3-9822-478A-9A6E-CA3079838A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002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5DEC18-2412-4B6F-A2DE-08D016921ECA}" type="datetimeFigureOut">
              <a:rPr lang="en-GB" smtClean="0"/>
              <a:t>07/01/2013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80E7D-474B-4E58-B83E-8AA1FF760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3697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171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818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06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501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506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25555F4-47BE-4721-8CA0-7B59355C00E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72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804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973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59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407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108520" y="6525344"/>
            <a:ext cx="1800767" cy="379589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© Nichola Wilkin 2012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44408" y="6547146"/>
            <a:ext cx="683568" cy="350310"/>
          </a:xfrm>
          <a:prstGeom prst="rect">
            <a:avLst/>
          </a:prstGeom>
        </p:spPr>
        <p:txBody>
          <a:bodyPr/>
          <a:lstStyle/>
          <a:p>
            <a:fld id="{525555F4-47BE-4721-8CA0-7B59355C00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236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 b="584"/>
          <a:stretch/>
        </p:blipFill>
        <p:spPr bwMode="auto">
          <a:xfrm>
            <a:off x="0" y="-13773"/>
            <a:ext cx="9216154" cy="6871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62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9912" y="1628800"/>
            <a:ext cx="4968552" cy="2664295"/>
          </a:xfrm>
        </p:spPr>
        <p:txBody>
          <a:bodyPr>
            <a:noAutofit/>
          </a:bodyPr>
          <a:lstStyle/>
          <a:p>
            <a:r>
              <a:rPr lang="en-GB" sz="6600" dirty="0" smtClean="0">
                <a:solidFill>
                  <a:schemeClr val="tx1"/>
                </a:solidFill>
              </a:rPr>
              <a:t>Spy School Spreadsheets</a:t>
            </a:r>
            <a:endParaRPr lang="en-GB" sz="6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0680" y="5589240"/>
            <a:ext cx="1833320" cy="47667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Lesson 3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D9657833-4D14-483B-82D3-A43835221D5F}" type="slidenum">
              <a:rPr lang="en-GB" smtClean="0"/>
              <a:pPr algn="r"/>
              <a:t>1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68760"/>
            <a:ext cx="292296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50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Copy the file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Copy the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Functions </a:t>
            </a:r>
            <a:r>
              <a:rPr lang="en-GB" dirty="0" smtClean="0"/>
              <a:t>spreadsheet from the school’s network into your work area.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10</a:t>
            </a:fld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5576" y="2636912"/>
            <a:ext cx="7560840" cy="3454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343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AutoFill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AutoFill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allows </a:t>
            </a:r>
            <a:r>
              <a:rPr lang="en-GB" dirty="0"/>
              <a:t>you to replicate </a:t>
            </a:r>
            <a:r>
              <a:rPr lang="en-GB" dirty="0" smtClean="0"/>
              <a:t>a formula from one cell into others.</a:t>
            </a:r>
          </a:p>
          <a:p>
            <a:r>
              <a:rPr lang="en-GB" dirty="0" smtClean="0"/>
              <a:t>To AutoFill a cell, enter the correct formula in one cell</a:t>
            </a:r>
          </a:p>
          <a:p>
            <a:r>
              <a:rPr lang="en-GB" dirty="0" smtClean="0"/>
              <a:t>Click the bottom right </a:t>
            </a:r>
            <a:br>
              <a:rPr lang="en-GB" dirty="0" smtClean="0"/>
            </a:br>
            <a:r>
              <a:rPr lang="en-GB" dirty="0" smtClean="0"/>
              <a:t>of the cell and drag it to</a:t>
            </a:r>
            <a:br>
              <a:rPr lang="en-GB" dirty="0" smtClean="0"/>
            </a:br>
            <a:r>
              <a:rPr lang="en-GB" dirty="0" smtClean="0"/>
              <a:t>the new location to </a:t>
            </a:r>
            <a:br>
              <a:rPr lang="en-GB" dirty="0" smtClean="0"/>
            </a:br>
            <a:r>
              <a:rPr lang="en-GB" dirty="0" smtClean="0"/>
              <a:t>replicate it.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11</a:t>
            </a:fld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436096" y="3356992"/>
            <a:ext cx="3240360" cy="1508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ular Callout 4"/>
          <p:cNvSpPr/>
          <p:nvPr/>
        </p:nvSpPr>
        <p:spPr>
          <a:xfrm>
            <a:off x="4427984" y="5157192"/>
            <a:ext cx="3888432" cy="936104"/>
          </a:xfrm>
          <a:prstGeom prst="wedgeRectCallout">
            <a:avLst>
              <a:gd name="adj1" fmla="val 44489"/>
              <a:gd name="adj2" fmla="val -11115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Drag the cell by the bottom right corner to AutoFill it.</a:t>
            </a:r>
            <a:endParaRPr lang="en-GB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0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Complete the spreadsheet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4784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Complete the functions needed for the spreadsheet then use the AutoFill tool to replicate it into other cells.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12</a:t>
            </a:fld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03648" y="3140967"/>
            <a:ext cx="6336704" cy="289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523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Create a spreadsheet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You need to create your own spreadsheet using the tools you have learnt so far.</a:t>
            </a:r>
          </a:p>
          <a:p>
            <a:r>
              <a:rPr lang="en-GB" dirty="0" smtClean="0"/>
              <a:t>The Spy School is planning a trip and needs to find out how much each pupil has paid towards the trip.  The trip costs £73 each.</a:t>
            </a:r>
          </a:p>
          <a:p>
            <a:r>
              <a:rPr lang="en-GB" dirty="0" smtClean="0"/>
              <a:t>So far Ian </a:t>
            </a:r>
            <a:r>
              <a:rPr lang="en-GB" dirty="0" err="1" smtClean="0"/>
              <a:t>Ventor</a:t>
            </a:r>
            <a:r>
              <a:rPr lang="en-GB" dirty="0" smtClean="0"/>
              <a:t> has paid £20, Fi Ting has paid £35, Mark </a:t>
            </a:r>
            <a:r>
              <a:rPr lang="en-GB" dirty="0" err="1" smtClean="0"/>
              <a:t>Sman</a:t>
            </a:r>
            <a:r>
              <a:rPr lang="en-GB" dirty="0" smtClean="0"/>
              <a:t> has paid £50 and Eliza Body has paid £23. </a:t>
            </a:r>
          </a:p>
          <a:p>
            <a:r>
              <a:rPr lang="en-GB" dirty="0" smtClean="0"/>
              <a:t>Find out how much they still have left to pay and use some of the functions you have learnt to find out the total and average of the amounts paid.</a:t>
            </a:r>
          </a:p>
          <a:p>
            <a:r>
              <a:rPr lang="en-GB" dirty="0" smtClean="0"/>
              <a:t>Format your spreadsheet and save it with a sensible name.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88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Extension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2476872"/>
          </a:xfrm>
        </p:spPr>
        <p:txBody>
          <a:bodyPr/>
          <a:lstStyle/>
          <a:p>
            <a:r>
              <a:rPr lang="en-GB" dirty="0" smtClean="0"/>
              <a:t>Copy the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Functions </a:t>
            </a:r>
            <a:r>
              <a:rPr lang="en-GB" dirty="0" smtClean="0"/>
              <a:t>spreadsheet into your work area.</a:t>
            </a:r>
          </a:p>
          <a:p>
            <a:r>
              <a:rPr lang="en-GB" dirty="0" smtClean="0"/>
              <a:t>Read the instructions and complete the CountA and Text sheets.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14</a:t>
            </a:fld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27584" y="4293096"/>
            <a:ext cx="7503487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890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248" y="2208493"/>
            <a:ext cx="2771800" cy="2771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much do you remember?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marL="0" indent="0">
              <a:buNone/>
            </a:pPr>
            <a:r>
              <a:rPr lang="en-GB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in pairs to answer these questions.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AutoFill used for?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Why would you use a function</a:t>
            </a:r>
            <a:br>
              <a:rPr lang="en-GB" dirty="0" smtClean="0"/>
            </a:br>
            <a:r>
              <a:rPr lang="en-GB" dirty="0" smtClean="0"/>
              <a:t>rather than a formula?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does the SUM function </a:t>
            </a:r>
            <a:br>
              <a:rPr lang="en-GB" dirty="0" smtClean="0"/>
            </a:br>
            <a:r>
              <a:rPr lang="en-GB" dirty="0" smtClean="0"/>
              <a:t>do?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can you find the lowest value from a range of cells?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19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718" y="1484784"/>
            <a:ext cx="8395762" cy="93722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dirty="0" smtClean="0"/>
              <a:t>Create the following spreadsheet, format it as shown and complete the formula in the yellow box.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D9657833-4D14-483B-82D3-A43835221D5F}" type="slidenum">
              <a:rPr lang="en-GB" smtClean="0"/>
              <a:pPr algn="r"/>
              <a:t>2</a:t>
            </a:fld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47664" y="2492896"/>
            <a:ext cx="6264696" cy="3691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999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68" y="2376411"/>
            <a:ext cx="9216154" cy="620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en-GB" dirty="0" smtClean="0"/>
              <a:t>Objective of the lesson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35572" y="1340768"/>
            <a:ext cx="8584900" cy="1080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b="1" dirty="0" smtClean="0"/>
              <a:t>To be able to use a range of functions in a spreadsheet.</a:t>
            </a:r>
            <a:endParaRPr lang="en-GB" sz="3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51520" y="2924944"/>
            <a:ext cx="8435280" cy="345638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All of you will:</a:t>
            </a:r>
          </a:p>
          <a:p>
            <a:pPr lvl="1"/>
            <a:r>
              <a:rPr lang="en-GB" dirty="0" smtClean="0"/>
              <a:t>Use the basic functions SUM, AVERAGE, MIN and MAX in a spreadsheet.</a:t>
            </a:r>
          </a:p>
          <a:p>
            <a:r>
              <a:rPr lang="en-GB" dirty="0" smtClean="0"/>
              <a:t>Most of you will:</a:t>
            </a:r>
          </a:p>
          <a:p>
            <a:pPr lvl="1"/>
            <a:r>
              <a:rPr lang="en-GB" dirty="0" smtClean="0"/>
              <a:t>Create a simple spreadsheet from scratch, format it and use formula and functions effectively.</a:t>
            </a:r>
          </a:p>
          <a:p>
            <a:r>
              <a:rPr lang="en-GB" dirty="0" smtClean="0"/>
              <a:t>Some of you will:</a:t>
            </a:r>
          </a:p>
          <a:p>
            <a:pPr lvl="1"/>
            <a:r>
              <a:rPr lang="en-GB" dirty="0" smtClean="0"/>
              <a:t>Use the COUNTA and text functions.</a:t>
            </a:r>
            <a:endParaRPr lang="en-GB" dirty="0"/>
          </a:p>
          <a:p>
            <a:pPr lvl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57833-4D14-483B-82D3-A43835221D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93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211960" y="1498085"/>
            <a:ext cx="4618856" cy="4525963"/>
          </a:xfrm>
        </p:spPr>
        <p:txBody>
          <a:bodyPr>
            <a:normAutofit fontScale="92500" lnSpcReduction="20000"/>
          </a:bodyPr>
          <a:lstStyle/>
          <a:p>
            <a:r>
              <a:rPr lang="en-GB" b="1" u="sng" dirty="0" smtClean="0"/>
              <a:t>Everybody</a:t>
            </a:r>
            <a:r>
              <a:rPr lang="en-GB" dirty="0" smtClean="0"/>
              <a:t> should complete Task 1 to answer questions about formula and functions.</a:t>
            </a:r>
          </a:p>
          <a:p>
            <a:r>
              <a:rPr lang="en-GB" b="1" u="sng" dirty="0" smtClean="0"/>
              <a:t>Some of you </a:t>
            </a:r>
            <a:r>
              <a:rPr lang="en-GB" dirty="0" smtClean="0"/>
              <a:t>may also want to get the extra marks by completing the extension activity.</a:t>
            </a:r>
          </a:p>
          <a:p>
            <a:r>
              <a:rPr lang="en-GB" dirty="0" smtClean="0"/>
              <a:t>This homework is due in next lesson.</a:t>
            </a:r>
          </a:p>
          <a:p>
            <a:r>
              <a:rPr lang="en-GB" dirty="0" smtClean="0"/>
              <a:t>Make sure you have written your homework clearly in your planner.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3568" y="1439135"/>
            <a:ext cx="3456384" cy="4726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293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Formula v Functions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131840" y="1600200"/>
            <a:ext cx="555496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What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could I type into A8 to add up the other cells?</a:t>
            </a:r>
          </a:p>
          <a:p>
            <a:pPr marL="0" indent="0" algn="ctr">
              <a:buNone/>
            </a:pP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=A1+A2+A3+A4+A5+A6+A7</a:t>
            </a:r>
          </a:p>
          <a:p>
            <a:r>
              <a:rPr lang="en-GB" dirty="0" smtClean="0"/>
              <a:t>Imagine if this list had over a hundred entries in it. Would this be efficient? </a:t>
            </a:r>
          </a:p>
          <a:p>
            <a:r>
              <a:rPr lang="en-GB" dirty="0" smtClean="0"/>
              <a:t>You would take a long time to type in the formula and you are likely to make an error and possibly miss out a cell or even include it twice in the formula.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3485" y="1596570"/>
            <a:ext cx="2375742" cy="4568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410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Formula v Functions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131840" y="1600200"/>
            <a:ext cx="555496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A better option would be to use a </a:t>
            </a:r>
            <a:r>
              <a:rPr lang="en-GB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endParaRPr lang="en-GB" sz="2800" dirty="0" smtClean="0"/>
          </a:p>
          <a:p>
            <a:pPr marL="0" indent="0">
              <a:buNone/>
            </a:pPr>
            <a:r>
              <a:rPr lang="en-GB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=SUM(A1:A7)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93485" y="1596570"/>
            <a:ext cx="2375742" cy="4568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ular Callout 1"/>
          <p:cNvSpPr/>
          <p:nvPr/>
        </p:nvSpPr>
        <p:spPr>
          <a:xfrm>
            <a:off x="3131840" y="2656182"/>
            <a:ext cx="2448272" cy="936104"/>
          </a:xfrm>
          <a:prstGeom prst="wedgeRectCallout">
            <a:avLst>
              <a:gd name="adj1" fmla="val -2455"/>
              <a:gd name="adj2" fmla="val 10126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All calculations start with an =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3131840" y="4861520"/>
            <a:ext cx="1944216" cy="1116124"/>
          </a:xfrm>
          <a:prstGeom prst="wedgeRectCallout">
            <a:avLst>
              <a:gd name="adj1" fmla="val 35399"/>
              <a:gd name="adj2" fmla="val -10275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SUM means “add together”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5882365" y="2646423"/>
            <a:ext cx="2448272" cy="936104"/>
          </a:xfrm>
          <a:prstGeom prst="wedgeRectCallout">
            <a:avLst>
              <a:gd name="adj1" fmla="val -31504"/>
              <a:gd name="adj2" fmla="val 10126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The : symbol means “to”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5317864" y="4853115"/>
            <a:ext cx="2987824" cy="1243473"/>
          </a:xfrm>
          <a:prstGeom prst="wedgeRectCallout">
            <a:avLst>
              <a:gd name="adj1" fmla="val -26101"/>
              <a:gd name="adj2" fmla="val -882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Enter the starting and ending cells for the range.</a:t>
            </a:r>
            <a:endParaRPr lang="en-GB" sz="2400" b="1" dirty="0">
              <a:solidFill>
                <a:schemeClr val="tx1"/>
              </a:solidFill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7538549" y="3652000"/>
            <a:ext cx="1584176" cy="1116124"/>
          </a:xfrm>
          <a:prstGeom prst="wedgeRectCallout">
            <a:avLst>
              <a:gd name="adj1" fmla="val -75266"/>
              <a:gd name="adj2" fmla="val -147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</a:rPr>
              <a:t>Put cell references in brackets</a:t>
            </a:r>
            <a:endParaRPr lang="en-GB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69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Functions have a different look to formulae.</a:t>
            </a:r>
          </a:p>
          <a:p>
            <a:r>
              <a:rPr lang="en-GB" dirty="0" smtClean="0"/>
              <a:t>A formula lists each cell individually and puts the correct mathematical operator between them.</a:t>
            </a:r>
          </a:p>
          <a:p>
            <a:r>
              <a:rPr lang="en-GB" dirty="0" smtClean="0"/>
              <a:t>A function deals with a whole range of cells in one go and puts the function name at the beginning to say what you want to do with that range.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7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987824" y="5301207"/>
            <a:ext cx="335540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=SUM(A1:A7)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16464" y="3068959"/>
            <a:ext cx="653576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=A1+A2+A3+A4+A5+A6+A7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092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28193"/>
            <a:ext cx="8496944" cy="6046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There are lots of different functions.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903420"/>
              </p:ext>
            </p:extLst>
          </p:nvPr>
        </p:nvGraphicFramePr>
        <p:xfrm>
          <a:off x="323528" y="2233891"/>
          <a:ext cx="8640960" cy="3867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2926"/>
                <a:gridCol w="5988034"/>
              </a:tblGrid>
              <a:tr h="576065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Function</a:t>
                      </a:r>
                      <a:endParaRPr lang="en-GB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=SUM(A1:A7)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This would add up the cells from A1 to A7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=AVERAGE(A1:A7)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This would work out the average of cells A1 to A7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=MIN(A1:A7)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This would find the lowest</a:t>
                      </a:r>
                      <a:r>
                        <a:rPr lang="en-GB" sz="2400" baseline="0" dirty="0" smtClean="0"/>
                        <a:t> value from cells A1 to A7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=MAX(A1:A7)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This would find the highest value from cells</a:t>
                      </a:r>
                      <a:r>
                        <a:rPr lang="en-GB" sz="2400" baseline="0" dirty="0" smtClean="0"/>
                        <a:t> A1 to A7</a:t>
                      </a:r>
                      <a:endParaRPr lang="en-GB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66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Create a spreadsheet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Create a new spreadsheet and enter the data as shown on the right.</a:t>
            </a:r>
          </a:p>
          <a:p>
            <a:r>
              <a:rPr lang="en-GB" dirty="0" smtClean="0"/>
              <a:t>In B6 enter a function to add up B1 to B5</a:t>
            </a:r>
          </a:p>
          <a:p>
            <a:r>
              <a:rPr lang="en-GB" dirty="0" smtClean="0"/>
              <a:t>In B7 </a:t>
            </a:r>
            <a:r>
              <a:rPr lang="en-GB" dirty="0"/>
              <a:t>enter a function to </a:t>
            </a:r>
            <a:r>
              <a:rPr lang="en-GB" dirty="0" smtClean="0"/>
              <a:t>find the average from cells B1 </a:t>
            </a:r>
            <a:r>
              <a:rPr lang="en-GB" dirty="0"/>
              <a:t>to </a:t>
            </a:r>
            <a:r>
              <a:rPr lang="en-GB" dirty="0" smtClean="0"/>
              <a:t>B5 (shown to 2 decimal places)</a:t>
            </a:r>
          </a:p>
          <a:p>
            <a:r>
              <a:rPr lang="en-GB" dirty="0"/>
              <a:t>In </a:t>
            </a:r>
            <a:r>
              <a:rPr lang="en-GB" dirty="0" smtClean="0"/>
              <a:t>B8 enter </a:t>
            </a:r>
            <a:r>
              <a:rPr lang="en-GB" dirty="0"/>
              <a:t>a function to </a:t>
            </a:r>
            <a:r>
              <a:rPr lang="en-GB" dirty="0" smtClean="0"/>
              <a:t>find the lowest value from B1 </a:t>
            </a:r>
            <a:r>
              <a:rPr lang="en-GB" dirty="0"/>
              <a:t>to B5</a:t>
            </a:r>
          </a:p>
          <a:p>
            <a:r>
              <a:rPr lang="en-GB" dirty="0"/>
              <a:t>In </a:t>
            </a:r>
            <a:r>
              <a:rPr lang="en-GB" dirty="0" smtClean="0"/>
              <a:t>B9 </a:t>
            </a:r>
            <a:r>
              <a:rPr lang="en-GB" dirty="0"/>
              <a:t>enter a function to find the </a:t>
            </a:r>
            <a:r>
              <a:rPr lang="en-GB" dirty="0" smtClean="0"/>
              <a:t>highest value </a:t>
            </a:r>
            <a:r>
              <a:rPr lang="en-GB" dirty="0"/>
              <a:t>from B1 to B5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55F4-47BE-4721-8CA0-7B59355C00EB}" type="slidenum">
              <a:rPr lang="en-GB" smtClean="0"/>
              <a:t>9</a:t>
            </a:fld>
            <a:endParaRPr lang="en-GB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68144" y="1772816"/>
            <a:ext cx="3131840" cy="379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4947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733</Words>
  <Application>Microsoft Office PowerPoint</Application>
  <PresentationFormat>On-screen Show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Spy School Spreadsheets</vt:lpstr>
      <vt:lpstr>Starter</vt:lpstr>
      <vt:lpstr>Objective of the lesson</vt:lpstr>
      <vt:lpstr>Homework</vt:lpstr>
      <vt:lpstr>Formula v Functions</vt:lpstr>
      <vt:lpstr>Formula v Functions</vt:lpstr>
      <vt:lpstr>Functions</vt:lpstr>
      <vt:lpstr>Functions</vt:lpstr>
      <vt:lpstr>Create a spreadsheet</vt:lpstr>
      <vt:lpstr>Copy the file</vt:lpstr>
      <vt:lpstr>AutoFill</vt:lpstr>
      <vt:lpstr>Complete the spreadsheet</vt:lpstr>
      <vt:lpstr>Create a spreadsheet</vt:lpstr>
      <vt:lpstr>Extension Activity</vt:lpstr>
      <vt:lpstr>How much do you remember?</vt:lpstr>
    </vt:vector>
  </TitlesOfParts>
  <Company>RushmoorSchool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 Wilkin</dc:creator>
  <cp:lastModifiedBy>Nichola Wilkin</cp:lastModifiedBy>
  <cp:revision>60</cp:revision>
  <cp:lastPrinted>2012-06-27T14:44:17Z</cp:lastPrinted>
  <dcterms:created xsi:type="dcterms:W3CDTF">2012-06-27T11:06:02Z</dcterms:created>
  <dcterms:modified xsi:type="dcterms:W3CDTF">2013-01-07T16:30:32Z</dcterms:modified>
</cp:coreProperties>
</file>