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86" r:id="rId4"/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Familiarity with the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991" y="1776028"/>
            <a:ext cx="378420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6990" y="4509120"/>
            <a:ext cx="3784209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Callout 4"/>
          <p:cNvSpPr/>
          <p:nvPr/>
        </p:nvSpPr>
        <p:spPr>
          <a:xfrm>
            <a:off x="5220072" y="2583131"/>
            <a:ext cx="3168352" cy="1656184"/>
          </a:xfrm>
          <a:prstGeom prst="wedgeEllipseCallout">
            <a:avLst>
              <a:gd name="adj1" fmla="val -90614"/>
              <a:gd name="adj2" fmla="val 715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Row</a:t>
            </a:r>
            <a:r>
              <a:rPr lang="en-GB" dirty="0" smtClean="0">
                <a:solidFill>
                  <a:sysClr val="windowText" lastClr="000000"/>
                </a:solidFill>
              </a:rPr>
              <a:t>– These are referred to by number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5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Familiarity with the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991" y="1776028"/>
            <a:ext cx="378420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39753" y="4104007"/>
            <a:ext cx="6480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Callout 4"/>
          <p:cNvSpPr/>
          <p:nvPr/>
        </p:nvSpPr>
        <p:spPr>
          <a:xfrm>
            <a:off x="5220072" y="2583130"/>
            <a:ext cx="3456384" cy="1764197"/>
          </a:xfrm>
          <a:prstGeom prst="wedgeEllipseCallout">
            <a:avLst>
              <a:gd name="adj1" fmla="val -120838"/>
              <a:gd name="adj2" fmla="val 448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Cell </a:t>
            </a:r>
            <a:r>
              <a:rPr lang="en-GB" dirty="0" smtClean="0">
                <a:solidFill>
                  <a:sysClr val="windowText" lastClr="000000"/>
                </a:solidFill>
              </a:rPr>
              <a:t>– This is one box on the worksheet and is referred to by its location, for example C4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3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cell contains the following?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2232247" cy="30963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A</a:t>
            </a:r>
          </a:p>
          <a:p>
            <a:pPr marL="0" indent="0" algn="ctr">
              <a:buNone/>
            </a:pPr>
            <a:r>
              <a:rPr lang="en-GB" sz="4000" dirty="0" smtClean="0"/>
              <a:t>X</a:t>
            </a:r>
          </a:p>
          <a:p>
            <a:pPr marL="0" indent="0" algn="ctr">
              <a:buNone/>
            </a:pPr>
            <a:r>
              <a:rPr lang="en-GB" sz="4000" dirty="0" smtClean="0"/>
              <a:t>32</a:t>
            </a:r>
          </a:p>
          <a:p>
            <a:pPr marL="0" indent="0" algn="ctr">
              <a:buNone/>
            </a:pPr>
            <a:r>
              <a:rPr lang="en-GB" sz="4000" dirty="0" smtClean="0"/>
              <a:t>5 times 5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71800" y="1916832"/>
            <a:ext cx="591105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1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Arranging data in a cell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Type the following into cell A1: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</a:t>
            </a:r>
          </a:p>
          <a:p>
            <a:r>
              <a:rPr lang="en-GB" dirty="0" smtClean="0"/>
              <a:t>Type the following into A2:</a:t>
            </a:r>
          </a:p>
          <a:p>
            <a:pPr marL="0" indent="0" algn="ctr">
              <a:buNone/>
            </a:pP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</a:p>
          <a:p>
            <a:r>
              <a:rPr lang="en-GB" dirty="0" smtClean="0"/>
              <a:t>What is different between the two ways of formatting the two different types of data?</a:t>
            </a:r>
          </a:p>
          <a:p>
            <a:r>
              <a:rPr lang="en-GB" dirty="0" smtClean="0"/>
              <a:t>Numbers always appear on the right of a cell</a:t>
            </a:r>
          </a:p>
          <a:p>
            <a:r>
              <a:rPr lang="en-GB" dirty="0" smtClean="0"/>
              <a:t>Text always appear on the left of a cell</a:t>
            </a:r>
          </a:p>
          <a:p>
            <a:r>
              <a:rPr lang="en-GB" dirty="0" smtClean="0"/>
              <a:t>Why do you think this 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and numbers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05438" y="1772816"/>
            <a:ext cx="3566762" cy="250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4932040" y="3861048"/>
            <a:ext cx="4320480" cy="2534186"/>
          </a:xfrm>
          <a:prstGeom prst="wedgeEllipseCallout">
            <a:avLst>
              <a:gd name="adj1" fmla="val -38206"/>
              <a:gd name="adj2" fmla="val -651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ysClr val="windowText" lastClr="000000"/>
                </a:solidFill>
              </a:rPr>
              <a:t>Numbers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appear on the right of a cell so that the units, tens, hundreds and thousands line up neatly</a:t>
            </a:r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0" y="3789040"/>
            <a:ext cx="3995936" cy="2606194"/>
          </a:xfrm>
          <a:prstGeom prst="wedgeEllipseCallout">
            <a:avLst>
              <a:gd name="adj1" fmla="val 33796"/>
              <a:gd name="adj2" fmla="val -622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ysClr val="windowText" lastClr="000000"/>
                </a:solidFill>
              </a:rPr>
              <a:t>Text</a:t>
            </a:r>
            <a:r>
              <a:rPr lang="en-GB" sz="2400" dirty="0">
                <a:solidFill>
                  <a:sysClr val="windowText" lastClr="000000"/>
                </a:solidFill>
              </a:rPr>
              <a:t> appears on the left of the cell as we are used to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writing </a:t>
            </a:r>
            <a:r>
              <a:rPr lang="en-GB" sz="2400" dirty="0">
                <a:solidFill>
                  <a:sysClr val="windowText" lastClr="000000"/>
                </a:solidFill>
              </a:rPr>
              <a:t>from left to right in the UK.</a:t>
            </a:r>
          </a:p>
        </p:txBody>
      </p:sp>
    </p:spTree>
    <p:extLst>
      <p:ext uri="{BB962C8B-B14F-4D97-AF65-F5344CB8AC3E}">
        <p14:creationId xmlns:p14="http://schemas.microsoft.com/office/powerpoint/2010/main" val="42365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 the following into your spreadsheet.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r>
              <a:rPr lang="en-GB" dirty="0" smtClean="0"/>
              <a:t>You can type over the data you have already entered by clicking on the cell and starting to type in the new value.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39752" y="1988840"/>
            <a:ext cx="440657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Calculations in a spreadsheet are known as </a:t>
            </a:r>
            <a:r>
              <a:rPr lang="en-GB" dirty="0"/>
              <a:t>f</a:t>
            </a:r>
            <a:r>
              <a:rPr lang="en-GB" dirty="0" smtClean="0"/>
              <a:t>ormulae.</a:t>
            </a:r>
          </a:p>
          <a:p>
            <a:r>
              <a:rPr lang="en-GB" dirty="0" smtClean="0"/>
              <a:t>All formulae start with an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GB" dirty="0" smtClean="0"/>
              <a:t> symbol.  This tells the spreadsheet that you want an answer displayed rather than simply displaying what you typed into the cell.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</a:t>
            </a:r>
            <a:r>
              <a:rPr lang="en-GB" dirty="0"/>
              <a:t>the following into </a:t>
            </a:r>
            <a:r>
              <a:rPr lang="en-GB" dirty="0" smtClean="0"/>
              <a:t>C1.</a:t>
            </a:r>
            <a:endParaRPr lang="en-GB" dirty="0"/>
          </a:p>
          <a:p>
            <a:pPr marL="0" indent="0" algn="ctr">
              <a:buNone/>
            </a:pP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=A1+B1</a:t>
            </a:r>
          </a:p>
          <a:p>
            <a:r>
              <a:rPr lang="en-GB" dirty="0" smtClean="0"/>
              <a:t>This will add together A1 and B1.</a:t>
            </a:r>
          </a:p>
          <a:p>
            <a:r>
              <a:rPr lang="en-GB" dirty="0" smtClean="0"/>
              <a:t>Once you have typed in the formula, hit the [Enter] key on your keyboard to tell the spreadsheet that you have finished typing in the formula and now want the answer displayed.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also work out other formulae by changing the symbol (operator).</a:t>
            </a:r>
          </a:p>
          <a:p>
            <a:r>
              <a:rPr lang="en-GB" dirty="0" smtClean="0"/>
              <a:t>The operators you can use are as follows: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5291"/>
              </p:ext>
            </p:extLst>
          </p:nvPr>
        </p:nvGraphicFramePr>
        <p:xfrm>
          <a:off x="2195736" y="3429000"/>
          <a:ext cx="46805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Operator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What does it do?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+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Addition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-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Subtraction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*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Multiply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/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Division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8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Try entering the following formula into your spreadsheet.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19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2684" y="2157339"/>
            <a:ext cx="5433206" cy="245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828742" y="1916832"/>
            <a:ext cx="3384376" cy="1656184"/>
          </a:xfrm>
          <a:prstGeom prst="wedgeEllipseCallout">
            <a:avLst>
              <a:gd name="adj1" fmla="val -80918"/>
              <a:gd name="adj2" fmla="val 303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Type in a formula to work out A2 take away B2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845890" y="3383412"/>
            <a:ext cx="3384376" cy="1656184"/>
          </a:xfrm>
          <a:prstGeom prst="wedgeEllipseCallout">
            <a:avLst>
              <a:gd name="adj1" fmla="val -80514"/>
              <a:gd name="adj2" fmla="val -322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Type in a formula to work out A3 multiplied by B3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72000" y="4653136"/>
            <a:ext cx="3384376" cy="1656184"/>
          </a:xfrm>
          <a:prstGeom prst="wedgeEllipseCallout">
            <a:avLst>
              <a:gd name="adj1" fmla="val -45431"/>
              <a:gd name="adj2" fmla="val -850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Type in a formula to work out A4 divided by B4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684" y="4751646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Remember all formulae start with an </a:t>
            </a:r>
            <a:r>
              <a:rPr lang="en-GB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/>
              <a:t>symbol and hit the [Enter] key to complete the formula.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814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628800"/>
            <a:ext cx="52387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18" y="1627683"/>
            <a:ext cx="375476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Work with a partner to complete this activity.</a:t>
            </a:r>
          </a:p>
          <a:p>
            <a:r>
              <a:rPr lang="en-GB" dirty="0" smtClean="0"/>
              <a:t>Look at the map of an island and write clear instructions to tell somebody how to get from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boat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to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dirty="0" smtClean="0"/>
              <a:t> mark.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656467" y="223216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Spy Game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</a:t>
            </a:r>
            <a:r>
              <a:rPr lang="en-GB" dirty="0" smtClean="0"/>
              <a:t>from </a:t>
            </a:r>
            <a:r>
              <a:rPr lang="en-GB" dirty="0" smtClean="0"/>
              <a:t>the school network into your own work area.  Your teacher will help you do this.</a:t>
            </a:r>
          </a:p>
          <a:p>
            <a:r>
              <a:rPr lang="en-GB" dirty="0" smtClean="0"/>
              <a:t>Once you have copied </a:t>
            </a:r>
            <a:br>
              <a:rPr lang="en-GB" dirty="0" smtClean="0"/>
            </a:br>
            <a:r>
              <a:rPr lang="en-GB" dirty="0" smtClean="0"/>
              <a:t>the file into your own </a:t>
            </a:r>
            <a:br>
              <a:rPr lang="en-GB" dirty="0" smtClean="0"/>
            </a:br>
            <a:r>
              <a:rPr lang="en-GB" dirty="0" smtClean="0"/>
              <a:t>work area you can</a:t>
            </a:r>
            <a:br>
              <a:rPr lang="en-GB" dirty="0" smtClean="0"/>
            </a:br>
            <a:r>
              <a:rPr lang="en-GB" dirty="0" smtClean="0"/>
              <a:t>open it up.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20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6760" y="3284984"/>
            <a:ext cx="3979161" cy="248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Spy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your skills to enter the formula into the yellow boxes.  </a:t>
            </a:r>
          </a:p>
          <a:p>
            <a:r>
              <a:rPr lang="en-GB" dirty="0" smtClean="0"/>
              <a:t>Once you complete one sheet, click on the hyperlink to move onto the next level of the game.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21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39752" y="4077072"/>
            <a:ext cx="4900495" cy="194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0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3637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you complete the Spy Game spreadsheet, 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BODMAS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spreadsheet into your work area.</a:t>
            </a:r>
          </a:p>
          <a:p>
            <a:r>
              <a:rPr lang="en-GB" dirty="0" smtClean="0"/>
              <a:t>Work through the Explanation and Practice sheets to find out about BODMAS.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22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63888" y="3985467"/>
            <a:ext cx="5064369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323528" y="4163215"/>
            <a:ext cx="3384376" cy="1656184"/>
          </a:xfrm>
          <a:prstGeom prst="wedgeEllipseCallout">
            <a:avLst>
              <a:gd name="adj1" fmla="val 92886"/>
              <a:gd name="adj2" fmla="val 509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Click on the worksheet tab to move to another sheet.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7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12966" cy="864096"/>
          </a:xfrm>
        </p:spPr>
        <p:txBody>
          <a:bodyPr/>
          <a:lstStyle/>
          <a:p>
            <a:r>
              <a:rPr lang="en-GB" dirty="0" smtClean="0"/>
              <a:t>How much do you remember?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text and numbers appear in </a:t>
            </a:r>
            <a:br>
              <a:rPr lang="en-GB" dirty="0" smtClean="0"/>
            </a:br>
            <a:r>
              <a:rPr lang="en-GB" dirty="0" smtClean="0"/>
              <a:t>different places in a cell?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is the correct cell reference 1A or A1?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symbol is used to multiply cells together?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key should you press to tell the spreadsheet that you have finished entering the data or formula?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Which symbol is used to </a:t>
            </a:r>
            <a:r>
              <a:rPr lang="en-GB" dirty="0" smtClean="0"/>
              <a:t>divide one cell by another?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symbol do </a:t>
            </a:r>
            <a:r>
              <a:rPr lang="en-GB" smtClean="0"/>
              <a:t>all formulae </a:t>
            </a:r>
            <a:r>
              <a:rPr lang="en-GB" dirty="0" smtClean="0"/>
              <a:t>start with?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166" y="836712"/>
            <a:ext cx="1440160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958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232395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268760"/>
            <a:ext cx="85849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/>
              <a:t>Input data into a spreadsheet and create basic formulae.</a:t>
            </a:r>
            <a:endParaRPr lang="en-GB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780928"/>
            <a:ext cx="8435280" cy="3600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Enter data into a </a:t>
            </a:r>
            <a:r>
              <a:rPr lang="en-GB" dirty="0"/>
              <a:t>spreadsheet </a:t>
            </a:r>
            <a:r>
              <a:rPr lang="en-GB" dirty="0" smtClean="0"/>
              <a:t>and identify </a:t>
            </a:r>
            <a:r>
              <a:rPr lang="en-GB" dirty="0"/>
              <a:t>cell </a:t>
            </a:r>
            <a:r>
              <a:rPr lang="en-GB" dirty="0" smtClean="0"/>
              <a:t>references </a:t>
            </a:r>
            <a:r>
              <a:rPr lang="en-GB" dirty="0"/>
              <a:t>correctly </a:t>
            </a:r>
            <a:endParaRPr lang="en-GB" dirty="0" smtClean="0"/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Understand the difference between entering </a:t>
            </a:r>
            <a:r>
              <a:rPr lang="en-GB" dirty="0"/>
              <a:t>text and </a:t>
            </a:r>
            <a:r>
              <a:rPr lang="en-GB" dirty="0" smtClean="0"/>
              <a:t>numbers</a:t>
            </a:r>
          </a:p>
          <a:p>
            <a:pPr lvl="1"/>
            <a:r>
              <a:rPr lang="en-GB" dirty="0" smtClean="0"/>
              <a:t>Create basic formula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Understand how to use brackets to change the order of calculation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 1 and 2 on the sheet to recap what you learn in today’s lesson.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484784"/>
            <a:ext cx="3239107" cy="443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Spy School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Congratulations!</a:t>
            </a:r>
          </a:p>
          <a:p>
            <a:r>
              <a:rPr lang="en-GB" dirty="0" smtClean="0"/>
              <a:t>You have been accepted into Spy School and have managed to find your way to the secret base camp on the volcanic island.</a:t>
            </a:r>
          </a:p>
          <a:p>
            <a:r>
              <a:rPr lang="en-GB" dirty="0" smtClean="0"/>
              <a:t>Now you need to complete a number of tasks in order to pass the course and become a fully qualified spy.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9" name="Picture 8" descr="http://www.happyfrogparties.co.uk/images/photos/spy/SpyBox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48" b="89505" l="1300" r="99800">
                        <a14:foregroundMark x1="12100" y1="74963" x2="12100" y2="74963"/>
                        <a14:foregroundMark x1="18600" y1="69565" x2="18600" y2="69565"/>
                        <a14:foregroundMark x1="24000" y1="64918" x2="24000" y2="64918"/>
                        <a14:foregroundMark x1="28800" y1="62069" x2="28800" y2="62069"/>
                        <a14:foregroundMark x1="32400" y1="57121" x2="32400" y2="57121"/>
                        <a14:foregroundMark x1="11900" y1="59220" x2="11900" y2="59220"/>
                        <a14:foregroundMark x1="5200" y1="62819" x2="5200" y2="62819"/>
                        <a14:foregroundMark x1="44500" y1="49625" x2="44500" y2="49625"/>
                        <a14:foregroundMark x1="46000" y1="39580" x2="46000" y2="39580"/>
                        <a14:foregroundMark x1="49800" y1="39580" x2="49800" y2="39580"/>
                        <a14:foregroundMark x1="53100" y1="35682" x2="53100" y2="35682"/>
                        <a14:foregroundMark x1="58300" y1="52024" x2="58300" y2="52024"/>
                        <a14:foregroundMark x1="59000" y1="42129" x2="59000" y2="42129"/>
                        <a14:foregroundMark x1="62900" y1="31334" x2="62900" y2="31334"/>
                        <a14:foregroundMark x1="66400" y1="47076" x2="66400" y2="47076"/>
                        <a14:foregroundMark x1="69300" y1="33433" x2="69300" y2="33433"/>
                        <a14:foregroundMark x1="73300" y1="31634" x2="73300" y2="31634"/>
                        <a14:foregroundMark x1="80000" y1="31334" x2="80000" y2="31334"/>
                        <a14:foregroundMark x1="80700" y1="18141" x2="80700" y2="18141"/>
                        <a14:foregroundMark x1="85200" y1="34633" x2="85200" y2="34633"/>
                        <a14:foregroundMark x1="87900" y1="19640" x2="87900" y2="19640"/>
                        <a14:foregroundMark x1="83300" y1="15592" x2="83300" y2="15592"/>
                        <a14:foregroundMark x1="90700" y1="13793" x2="90700" y2="13793"/>
                      </a14:backgroundRemoval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880" y="4005064"/>
            <a:ext cx="3960440" cy="2271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54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Spreadsheets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going to use a spreadsheet to help you complete the tasks and so must become familiar with them.</a:t>
            </a:r>
          </a:p>
          <a:p>
            <a:r>
              <a:rPr lang="en-GB" dirty="0" smtClean="0"/>
              <a:t>Open up the spreadsheet package.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1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Familiarity with the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991" y="1776028"/>
            <a:ext cx="378420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364088" y="1735639"/>
            <a:ext cx="3168352" cy="1656184"/>
          </a:xfrm>
          <a:prstGeom prst="wedgeEllipseCallout">
            <a:avLst>
              <a:gd name="adj1" fmla="val -100522"/>
              <a:gd name="adj2" fmla="val 938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Worksheet</a:t>
            </a:r>
            <a:r>
              <a:rPr lang="en-GB" dirty="0" smtClean="0">
                <a:solidFill>
                  <a:sysClr val="windowText" lastClr="000000"/>
                </a:solidFill>
              </a:rPr>
              <a:t> – this is where you enter the data and work out the calculations.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Familiarity with the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991" y="1776028"/>
            <a:ext cx="378420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364088" y="1735639"/>
            <a:ext cx="3168352" cy="1656184"/>
          </a:xfrm>
          <a:prstGeom prst="wedgeEllipseCallout">
            <a:avLst>
              <a:gd name="adj1" fmla="val -82430"/>
              <a:gd name="adj2" fmla="val 39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Menu Ribbon / toolbar </a:t>
            </a:r>
            <a:r>
              <a:rPr lang="en-GB" dirty="0" smtClean="0">
                <a:solidFill>
                  <a:sysClr val="windowText" lastClr="000000"/>
                </a:solidFill>
              </a:rPr>
              <a:t>– this is where you control the spreadsheet.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5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Familiarity with the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991" y="1776028"/>
            <a:ext cx="378420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63888" y="3364527"/>
            <a:ext cx="648072" cy="21942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Callout 4"/>
          <p:cNvSpPr/>
          <p:nvPr/>
        </p:nvSpPr>
        <p:spPr>
          <a:xfrm>
            <a:off x="5364088" y="1735639"/>
            <a:ext cx="3168352" cy="1656184"/>
          </a:xfrm>
          <a:prstGeom prst="wedgeEllipseCallout">
            <a:avLst>
              <a:gd name="adj1" fmla="val -90614"/>
              <a:gd name="adj2" fmla="val 715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ysClr val="windowText" lastClr="000000"/>
                </a:solidFill>
              </a:rPr>
              <a:t>Column </a:t>
            </a:r>
            <a:r>
              <a:rPr lang="en-GB" dirty="0" smtClean="0">
                <a:solidFill>
                  <a:sysClr val="windowText" lastClr="000000"/>
                </a:solidFill>
              </a:rPr>
              <a:t>– These are referred to with letters of the alphabet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809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Spy School Spreadsheets</vt:lpstr>
      <vt:lpstr>Starter</vt:lpstr>
      <vt:lpstr>Objective of the lesson</vt:lpstr>
      <vt:lpstr>Homework</vt:lpstr>
      <vt:lpstr>Spy School</vt:lpstr>
      <vt:lpstr>Spreadsheets</vt:lpstr>
      <vt:lpstr>Familiarity with the screen</vt:lpstr>
      <vt:lpstr>Familiarity with the screen</vt:lpstr>
      <vt:lpstr>Familiarity with the screen</vt:lpstr>
      <vt:lpstr>Familiarity with the screen</vt:lpstr>
      <vt:lpstr>Familiarity with the screen</vt:lpstr>
      <vt:lpstr>Which cell contains the following?</vt:lpstr>
      <vt:lpstr>Arranging data in a cell</vt:lpstr>
      <vt:lpstr>Text and numbers</vt:lpstr>
      <vt:lpstr>Type the following into your spreadsheet.</vt:lpstr>
      <vt:lpstr>Calculations</vt:lpstr>
      <vt:lpstr>Calculations</vt:lpstr>
      <vt:lpstr>Calculations</vt:lpstr>
      <vt:lpstr>Try entering the following formula into your spreadsheet.</vt:lpstr>
      <vt:lpstr>Open a file</vt:lpstr>
      <vt:lpstr>Spy Game</vt:lpstr>
      <vt:lpstr>Extension Activity</vt:lpstr>
      <vt:lpstr>How much do you remember?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43</cp:revision>
  <cp:lastPrinted>2012-06-27T14:44:17Z</cp:lastPrinted>
  <dcterms:created xsi:type="dcterms:W3CDTF">2012-06-27T11:06:02Z</dcterms:created>
  <dcterms:modified xsi:type="dcterms:W3CDTF">2013-01-07T16:26:35Z</dcterms:modified>
</cp:coreProperties>
</file>