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8"/>
  </p:notesMasterIdLst>
  <p:sldIdLst>
    <p:sldId id="256" r:id="rId2"/>
    <p:sldId id="263" r:id="rId3"/>
    <p:sldId id="257" r:id="rId4"/>
    <p:sldId id="261" r:id="rId5"/>
    <p:sldId id="262"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8" autoAdjust="0"/>
    <p:restoredTop sz="94660"/>
  </p:normalViewPr>
  <p:slideViewPr>
    <p:cSldViewPr snapToGrid="0">
      <p:cViewPr varScale="1">
        <p:scale>
          <a:sx n="122" d="100"/>
          <a:sy n="122" d="100"/>
        </p:scale>
        <p:origin x="24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C957F5-0D93-4D29-A02D-3EE87C4E396F}" type="datetimeFigureOut">
              <a:rPr lang="en-GB" smtClean="0"/>
              <a:t>24/06/2020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A375F-E87D-4B1B-A928-D159DA3355DA}" type="slidenum">
              <a:rPr lang="en-GB" smtClean="0"/>
              <a:t>‹#›</a:t>
            </a:fld>
            <a:endParaRPr lang="en-GB"/>
          </a:p>
        </p:txBody>
      </p:sp>
    </p:spTree>
    <p:extLst>
      <p:ext uri="{BB962C8B-B14F-4D97-AF65-F5344CB8AC3E}">
        <p14:creationId xmlns:p14="http://schemas.microsoft.com/office/powerpoint/2010/main" val="24174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81" y="802300"/>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6"/>
            <a:ext cx="8637072" cy="977621"/>
          </a:xfrm>
        </p:spPr>
        <p:txBody>
          <a:bodyPr tIns="91440" bIns="91440">
            <a:normAutofit/>
          </a:bodyPr>
          <a:lstStyle>
            <a:lvl1pPr marL="0" indent="0" algn="l">
              <a:buNone/>
              <a:defRPr sz="1800" b="0" cap="all" baseline="0">
                <a:solidFill>
                  <a:schemeClr val="tx1"/>
                </a:solidFill>
              </a:defRPr>
            </a:lvl1pPr>
            <a:lvl2pPr marL="457189" indent="0" algn="ctr">
              <a:buNone/>
              <a:defRPr sz="18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6/24/20</a:t>
            </a:fld>
            <a:endParaRPr lang="en-US" dirty="0"/>
          </a:p>
        </p:txBody>
      </p:sp>
      <p:sp>
        <p:nvSpPr>
          <p:cNvPr id="5" name="Footer Placeholder 4"/>
          <p:cNvSpPr>
            <a:spLocks noGrp="1"/>
          </p:cNvSpPr>
          <p:nvPr>
            <p:ph type="ftr" sz="quarter" idx="11"/>
          </p:nvPr>
        </p:nvSpPr>
        <p:spPr>
          <a:xfrm>
            <a:off x="2416501" y="329309"/>
            <a:ext cx="4973915" cy="309201"/>
          </a:xfrm>
        </p:spPr>
        <p:txBody>
          <a:bodyPr/>
          <a:lstStyle/>
          <a:p>
            <a:endParaRPr lang="en-US" dirty="0"/>
          </a:p>
        </p:txBody>
      </p:sp>
      <p:sp>
        <p:nvSpPr>
          <p:cNvPr id="6" name="Slide Number Placeholder 5"/>
          <p:cNvSpPr>
            <a:spLocks noGrp="1"/>
          </p:cNvSpPr>
          <p:nvPr>
            <p:ph type="sldNum" sz="quarter" idx="12"/>
          </p:nvPr>
        </p:nvSpPr>
        <p:spPr>
          <a:xfrm>
            <a:off x="1437665"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009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999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5"/>
            <a:ext cx="1615743"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3" y="798975"/>
            <a:ext cx="7828831"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100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630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5"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7"/>
            <a:ext cx="8630447" cy="1012929"/>
          </a:xfrm>
        </p:spPr>
        <p:txBody>
          <a:bodyPr tIns="91440">
            <a:normAutofit/>
          </a:bodyPr>
          <a:lstStyle>
            <a:lvl1pPr marL="0" indent="0" algn="l">
              <a:buNone/>
              <a:defRPr sz="1800">
                <a:solidFill>
                  <a:schemeClr val="tx1"/>
                </a:solidFill>
              </a:defRPr>
            </a:lvl1pPr>
            <a:lvl2pPr marL="457189" indent="0">
              <a:buNone/>
              <a:defRPr sz="18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7"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91"/>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9"/>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888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2" y="804165"/>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51"/>
            <a:ext cx="4645152" cy="801943"/>
          </a:xfrm>
        </p:spPr>
        <p:txBody>
          <a:bodyPr anchor="b">
            <a:normAutofit/>
          </a:bodyPr>
          <a:lstStyle>
            <a:lvl1pPr marL="0" indent="0">
              <a:lnSpc>
                <a:spcPct val="100000"/>
              </a:lnSpc>
              <a:buNone/>
              <a:defRPr sz="2200" b="0" cap="all" baseline="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71"/>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3" y="2023005"/>
            <a:ext cx="4645152" cy="802237"/>
          </a:xfrm>
        </p:spPr>
        <p:txBody>
          <a:bodyPr anchor="b">
            <a:normAutofit/>
          </a:bodyPr>
          <a:lstStyle>
            <a:lvl1pPr marL="0" indent="0">
              <a:lnSpc>
                <a:spcPct val="100000"/>
              </a:lnSpc>
              <a:buNone/>
              <a:defRPr sz="2200" b="0" cap="all" baseline="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3"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732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718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309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2"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1"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2" y="3205493"/>
            <a:ext cx="3275013" cy="2248181"/>
          </a:xfrm>
        </p:spPr>
        <p:txBody>
          <a:bodyPr/>
          <a:lstStyle>
            <a:lvl1pPr marL="0" indent="0" algn="l">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585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8" y="482172"/>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7"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4"/>
            <a:ext cx="2791171" cy="3866327"/>
          </a:xfrm>
          <a:solidFill>
            <a:schemeClr val="bg1">
              <a:lumMod val="85000"/>
            </a:schemeClr>
          </a:solidFill>
          <a:ln w="9525" cap="sq">
            <a:noFill/>
            <a:miter lim="800000"/>
          </a:ln>
          <a:effectLst/>
        </p:spPr>
        <p:txBody>
          <a:bodyPr anchor="t"/>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30" y="3145992"/>
            <a:ext cx="5524404" cy="2003742"/>
          </a:xfrm>
        </p:spPr>
        <p:txBody>
          <a:bodyPr>
            <a:normAutofit/>
          </a:bodyPr>
          <a:lstStyle>
            <a:lvl1pPr marL="0" indent="0" algn="l">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3" y="5469858"/>
            <a:ext cx="5527351" cy="320123"/>
          </a:xfrm>
        </p:spPr>
        <p:txBody>
          <a:bodyPr/>
          <a:lstStyle>
            <a:lvl1pPr algn="l">
              <a:defRPr/>
            </a:lvl1pPr>
          </a:lstStyle>
          <a:p>
            <a:fld id="{48A87A34-81AB-432B-8DAE-1953F412C126}" type="datetimeFigureOut">
              <a:rPr lang="en-US" smtClean="0"/>
              <a:pPr/>
              <a:t>6/24/20</a:t>
            </a:fld>
            <a:endParaRPr lang="en-US" dirty="0"/>
          </a:p>
        </p:txBody>
      </p:sp>
      <p:sp>
        <p:nvSpPr>
          <p:cNvPr id="6" name="Footer Placeholder 5"/>
          <p:cNvSpPr>
            <a:spLocks noGrp="1"/>
          </p:cNvSpPr>
          <p:nvPr>
            <p:ph type="ftr" sz="quarter" idx="11"/>
          </p:nvPr>
        </p:nvSpPr>
        <p:spPr>
          <a:xfrm>
            <a:off x="1447383" y="318642"/>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3"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52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8"/>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80" y="804521"/>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80" y="2015734"/>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6/24/20</a:t>
            </a:fld>
            <a:endParaRPr lang="en-US" dirty="0"/>
          </a:p>
        </p:txBody>
      </p:sp>
      <p:sp>
        <p:nvSpPr>
          <p:cNvPr id="5" name="Footer Placeholder 4"/>
          <p:cNvSpPr>
            <a:spLocks noGrp="1"/>
          </p:cNvSpPr>
          <p:nvPr>
            <p:ph type="ftr" sz="quarter" idx="3"/>
          </p:nvPr>
        </p:nvSpPr>
        <p:spPr>
          <a:xfrm>
            <a:off x="1451579" y="329309"/>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1"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548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7"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594" indent="-228594" algn="l" defTabSz="914377"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783"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2971"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160"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349"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537"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726"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8914"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103" indent="-228594" algn="l" defTabSz="914377"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EpELVngYRJ0?feature=oembe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0.png"/><Relationship Id="rId2" Type="http://schemas.openxmlformats.org/officeDocument/2006/relationships/hyperlink" Target="transition%20booklet%20-%20Loreto.docx" TargetMode="External"/><Relationship Id="rId1" Type="http://schemas.openxmlformats.org/officeDocument/2006/relationships/slideLayout" Target="../slideLayouts/slideLayout2.xml"/><Relationship Id="rId6" Type="http://schemas.openxmlformats.org/officeDocument/2006/relationships/hyperlink" Target="https://www.tmc.ac.uk/sites/default/files/Transition-to-College-Programme.pdf" TargetMode="External"/><Relationship Id="rId11" Type="http://schemas.openxmlformats.org/officeDocument/2006/relationships/hyperlink" Target="http://www.seashelltrust.org.uk/" TargetMode="External"/><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hyperlink" Target="https://prezi.com/view/wlqxndTMDbEZOrXmKTpX/" TargetMode="External"/><Relationship Id="rId9" Type="http://schemas.openxmlformats.org/officeDocument/2006/relationships/hyperlink" Target="https://www.pureinnovations.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hsm.manchester.gov.uk/kb5/manchester/directory/localoffer.page?localofferchannel=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loreto.ac.uk/" TargetMode="External"/><Relationship Id="rId13" Type="http://schemas.openxmlformats.org/officeDocument/2006/relationships/hyperlink" Target="mailto:lgravell@tmc.ac.uk" TargetMode="External"/><Relationship Id="rId18" Type="http://schemas.openxmlformats.org/officeDocument/2006/relationships/image" Target="../media/image17.png"/><Relationship Id="rId3" Type="http://schemas.openxmlformats.org/officeDocument/2006/relationships/image" Target="../media/image11.jpeg"/><Relationship Id="rId7" Type="http://schemas.openxmlformats.org/officeDocument/2006/relationships/image" Target="../media/image13.png"/><Relationship Id="rId12" Type="http://schemas.openxmlformats.org/officeDocument/2006/relationships/hyperlink" Target="mailto:jroscoe@mhs.bfet.uk" TargetMode="External"/><Relationship Id="rId17" Type="http://schemas.openxmlformats.org/officeDocument/2006/relationships/hyperlink" Target="http://www.seashelltrust.org.uk/" TargetMode="External"/><Relationship Id="rId2" Type="http://schemas.openxmlformats.org/officeDocument/2006/relationships/hyperlink" Target="http://www.melland.manchester.sch.uk/" TargetMode="Externa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hyperlink" Target="https://www.togethertrust.org.uk/bridge-college" TargetMode="External"/><Relationship Id="rId11" Type="http://schemas.openxmlformats.org/officeDocument/2006/relationships/image" Target="../media/image15.png"/><Relationship Id="rId5" Type="http://schemas.openxmlformats.org/officeDocument/2006/relationships/image" Target="../media/image12.png"/><Relationship Id="rId15" Type="http://schemas.openxmlformats.org/officeDocument/2006/relationships/hyperlink" Target="mailto:dhadfield@loreto.ac.uk" TargetMode="External"/><Relationship Id="rId10" Type="http://schemas.openxmlformats.org/officeDocument/2006/relationships/hyperlink" Target="https://hsm.manchester.gov.uk/kb5/manchester/directory/localoffer.page?localofferchannel=0" TargetMode="External"/><Relationship Id="rId19" Type="http://schemas.openxmlformats.org/officeDocument/2006/relationships/hyperlink" Target="mailto:lisa.dauber@seashelltrust.org.uk" TargetMode="External"/><Relationship Id="rId4" Type="http://schemas.openxmlformats.org/officeDocument/2006/relationships/hyperlink" Target="https://www.tmc.ac.uk/" TargetMode="External"/><Relationship Id="rId9" Type="http://schemas.openxmlformats.org/officeDocument/2006/relationships/image" Target="../media/image14.png"/><Relationship Id="rId14" Type="http://schemas.openxmlformats.org/officeDocument/2006/relationships/hyperlink" Target="mailto:skhan@bridgecollege.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1FF9503-C5C1-4D75-B16B-294E97F5E2D6}"/>
              </a:ext>
            </a:extLst>
          </p:cNvPr>
          <p:cNvSpPr txBox="1"/>
          <p:nvPr/>
        </p:nvSpPr>
        <p:spPr>
          <a:xfrm>
            <a:off x="1590267" y="2360332"/>
            <a:ext cx="9971027" cy="1200329"/>
          </a:xfrm>
          <a:prstGeom prst="rect">
            <a:avLst/>
          </a:prstGeom>
          <a:noFill/>
        </p:spPr>
        <p:txBody>
          <a:bodyPr wrap="square" rtlCol="0">
            <a:spAutoFit/>
          </a:bodyPr>
          <a:lstStyle/>
          <a:p>
            <a:r>
              <a:rPr lang="en-GB" sz="7200" dirty="0"/>
              <a:t>Post 19 Transition Update</a:t>
            </a:r>
          </a:p>
        </p:txBody>
      </p:sp>
      <p:pic>
        <p:nvPicPr>
          <p:cNvPr id="6" name="Picture 5">
            <a:extLst>
              <a:ext uri="{FF2B5EF4-FFF2-40B4-BE49-F238E27FC236}">
                <a16:creationId xmlns:a16="http://schemas.microsoft.com/office/drawing/2014/main" id="{AB8701B8-E1D7-433C-87C7-511040DA22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63200" y="0"/>
            <a:ext cx="1828800" cy="1828800"/>
          </a:xfrm>
          <a:prstGeom prst="rect">
            <a:avLst/>
          </a:prstGeom>
          <a:ln>
            <a:noFill/>
          </a:ln>
          <a:effectLst>
            <a:softEdge rad="112500"/>
          </a:effectLst>
        </p:spPr>
      </p:pic>
      <p:sp>
        <p:nvSpPr>
          <p:cNvPr id="2" name="TextBox 1">
            <a:extLst>
              <a:ext uri="{FF2B5EF4-FFF2-40B4-BE49-F238E27FC236}">
                <a16:creationId xmlns:a16="http://schemas.microsoft.com/office/drawing/2014/main" id="{F609C3E3-866A-49F6-AA4E-F8B6BD0CBB2E}"/>
              </a:ext>
            </a:extLst>
          </p:cNvPr>
          <p:cNvSpPr txBox="1"/>
          <p:nvPr/>
        </p:nvSpPr>
        <p:spPr>
          <a:xfrm>
            <a:off x="4819863" y="3676692"/>
            <a:ext cx="3511827" cy="830997"/>
          </a:xfrm>
          <a:prstGeom prst="rect">
            <a:avLst/>
          </a:prstGeom>
          <a:noFill/>
        </p:spPr>
        <p:txBody>
          <a:bodyPr wrap="square" rtlCol="0">
            <a:spAutoFit/>
          </a:bodyPr>
          <a:lstStyle/>
          <a:p>
            <a:r>
              <a:rPr lang="en-GB" sz="4800" dirty="0"/>
              <a:t>June 2020</a:t>
            </a:r>
          </a:p>
        </p:txBody>
      </p:sp>
    </p:spTree>
    <p:extLst>
      <p:ext uri="{BB962C8B-B14F-4D97-AF65-F5344CB8AC3E}">
        <p14:creationId xmlns:p14="http://schemas.microsoft.com/office/powerpoint/2010/main" val="133745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941E-A75A-E54C-97B3-2F30E0A1A4C8}"/>
              </a:ext>
            </a:extLst>
          </p:cNvPr>
          <p:cNvSpPr>
            <a:spLocks noGrp="1"/>
          </p:cNvSpPr>
          <p:nvPr>
            <p:ph type="title"/>
          </p:nvPr>
        </p:nvSpPr>
        <p:spPr/>
        <p:txBody>
          <a:bodyPr/>
          <a:lstStyle/>
          <a:p>
            <a:r>
              <a:rPr lang="en-US" dirty="0"/>
              <a:t>A message from </a:t>
            </a:r>
            <a:r>
              <a:rPr lang="en-US" dirty="0" err="1"/>
              <a:t>Mrs</a:t>
            </a:r>
            <a:r>
              <a:rPr lang="en-US" dirty="0"/>
              <a:t> roscoe</a:t>
            </a:r>
          </a:p>
        </p:txBody>
      </p:sp>
      <p:pic>
        <p:nvPicPr>
          <p:cNvPr id="4" name="Online Media 3" descr="A Message on Post 19 Transition from Mrs Roscoe">
            <a:hlinkClick r:id="" action="ppaction://media"/>
            <a:extLst>
              <a:ext uri="{FF2B5EF4-FFF2-40B4-BE49-F238E27FC236}">
                <a16:creationId xmlns:a16="http://schemas.microsoft.com/office/drawing/2014/main" id="{0310C0CA-7BB4-5F47-9BE0-381A3A04D52A}"/>
              </a:ext>
            </a:extLst>
          </p:cNvPr>
          <p:cNvPicPr>
            <a:picLocks noGrp="1" noRot="1" noChangeAspect="1"/>
          </p:cNvPicPr>
          <p:nvPr>
            <p:ph idx="1"/>
            <a:videoFile r:link="rId1"/>
          </p:nvPr>
        </p:nvPicPr>
        <p:blipFill>
          <a:blip r:embed="rId3"/>
          <a:stretch>
            <a:fillRect/>
          </a:stretch>
        </p:blipFill>
        <p:spPr>
          <a:xfrm>
            <a:off x="3186113" y="2016125"/>
            <a:ext cx="6132512" cy="3449638"/>
          </a:xfrm>
          <a:prstGeom prst="rect">
            <a:avLst/>
          </a:prstGeom>
        </p:spPr>
      </p:pic>
    </p:spTree>
    <p:extLst>
      <p:ext uri="{BB962C8B-B14F-4D97-AF65-F5344CB8AC3E}">
        <p14:creationId xmlns:p14="http://schemas.microsoft.com/office/powerpoint/2010/main" val="203728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27E926-E3AC-40C0-8C75-F7CE389AC4B9}"/>
              </a:ext>
            </a:extLst>
          </p:cNvPr>
          <p:cNvSpPr>
            <a:spLocks noGrp="1"/>
          </p:cNvSpPr>
          <p:nvPr>
            <p:ph idx="1"/>
          </p:nvPr>
        </p:nvSpPr>
        <p:spPr>
          <a:xfrm>
            <a:off x="145775" y="2047634"/>
            <a:ext cx="11953460" cy="3958445"/>
          </a:xfrm>
        </p:spPr>
        <p:txBody>
          <a:bodyPr>
            <a:normAutofit fontScale="85000" lnSpcReduction="20000"/>
          </a:bodyPr>
          <a:lstStyle/>
          <a:p>
            <a:pPr marL="0" indent="0">
              <a:buNone/>
            </a:pPr>
            <a:r>
              <a:rPr lang="en-GB" sz="2600" b="1" u="sng" dirty="0"/>
              <a:t>We know that this is a strange time for everyone and you may be worried about what is happening with your transition to college so here is some information for you. </a:t>
            </a:r>
          </a:p>
          <a:p>
            <a:pPr>
              <a:buFont typeface="Wingdings" panose="05000000000000000000" pitchFamily="2" charset="2"/>
              <a:buChar char="q"/>
            </a:pPr>
            <a:r>
              <a:rPr lang="en-GB" dirty="0"/>
              <a:t>If you have applied for a place at either Loreto, The Manchester College or Bridge college for September 2020 then you have been offered a place from the college and you will be receiving a letter soon. </a:t>
            </a:r>
          </a:p>
          <a:p>
            <a:pPr>
              <a:buFont typeface="Wingdings" panose="05000000000000000000" pitchFamily="2" charset="2"/>
              <a:buChar char="q"/>
            </a:pPr>
            <a:r>
              <a:rPr lang="en-GB" dirty="0"/>
              <a:t>The next step of your application is to secure Local Education Authority (LEA) funding. Once a college has offered you a place, they will apply for funding from the LEA and that will determine how many days your placement will be. You may not be offered a full time place. You will receive a letter to inform you of the final decision directly from the LEA before the end of the school year. </a:t>
            </a:r>
          </a:p>
          <a:p>
            <a:pPr>
              <a:buFont typeface="Wingdings" panose="05000000000000000000" pitchFamily="2" charset="2"/>
              <a:buChar char="q"/>
            </a:pPr>
            <a:r>
              <a:rPr lang="en-GB" dirty="0"/>
              <a:t>Everyone has been referred to the transition team for a citizenship assessment, this is to offer support for the time that you are not in education. It is important that you contact the transition team on 0161 234 5001 once you have been offered your place to discuss your support package for the other days. </a:t>
            </a:r>
          </a:p>
          <a:p>
            <a:pPr>
              <a:buFont typeface="Wingdings" panose="05000000000000000000" pitchFamily="2" charset="2"/>
              <a:buChar char="q"/>
            </a:pPr>
            <a:r>
              <a:rPr lang="en-GB" dirty="0"/>
              <a:t>If you require home to college transport, it is very important that you apply now if you haven’t already. The number to call for more information is 0161 244 1000</a:t>
            </a:r>
          </a:p>
          <a:p>
            <a:pPr>
              <a:buFont typeface="Wingdings" panose="05000000000000000000" pitchFamily="2" charset="2"/>
              <a:buChar char="q"/>
            </a:pPr>
            <a:endParaRPr lang="en-GB" dirty="0"/>
          </a:p>
        </p:txBody>
      </p:sp>
      <p:sp>
        <p:nvSpPr>
          <p:cNvPr id="4" name="TextBox 3">
            <a:extLst>
              <a:ext uri="{FF2B5EF4-FFF2-40B4-BE49-F238E27FC236}">
                <a16:creationId xmlns:a16="http://schemas.microsoft.com/office/drawing/2014/main" id="{18F00A05-308B-474C-9A53-A09EDDEF0761}"/>
              </a:ext>
            </a:extLst>
          </p:cNvPr>
          <p:cNvSpPr txBox="1"/>
          <p:nvPr/>
        </p:nvSpPr>
        <p:spPr>
          <a:xfrm>
            <a:off x="1451581" y="851930"/>
            <a:ext cx="8484781" cy="1200329"/>
          </a:xfrm>
          <a:prstGeom prst="rect">
            <a:avLst/>
          </a:prstGeom>
          <a:noFill/>
        </p:spPr>
        <p:txBody>
          <a:bodyPr wrap="square" rtlCol="0">
            <a:spAutoFit/>
          </a:bodyPr>
          <a:lstStyle/>
          <a:p>
            <a:r>
              <a:rPr lang="en-GB" sz="7200" dirty="0"/>
              <a:t>Where are we up to? </a:t>
            </a:r>
          </a:p>
        </p:txBody>
      </p:sp>
      <p:pic>
        <p:nvPicPr>
          <p:cNvPr id="2" name="Picture 1">
            <a:extLst>
              <a:ext uri="{FF2B5EF4-FFF2-40B4-BE49-F238E27FC236}">
                <a16:creationId xmlns:a16="http://schemas.microsoft.com/office/drawing/2014/main" id="{66709AA8-A75F-413D-8EF5-B06803B321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51959" y="-18096"/>
            <a:ext cx="1740043" cy="1740043"/>
          </a:xfrm>
          <a:prstGeom prst="rect">
            <a:avLst/>
          </a:prstGeom>
        </p:spPr>
      </p:pic>
    </p:spTree>
    <p:extLst>
      <p:ext uri="{BB962C8B-B14F-4D97-AF65-F5344CB8AC3E}">
        <p14:creationId xmlns:p14="http://schemas.microsoft.com/office/powerpoint/2010/main" val="372318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27E926-E3AC-40C0-8C75-F7CE389AC4B9}"/>
              </a:ext>
            </a:extLst>
          </p:cNvPr>
          <p:cNvSpPr>
            <a:spLocks noGrp="1"/>
          </p:cNvSpPr>
          <p:nvPr>
            <p:ph idx="1"/>
          </p:nvPr>
        </p:nvSpPr>
        <p:spPr>
          <a:xfrm>
            <a:off x="651830" y="1867594"/>
            <a:ext cx="10506505" cy="3450613"/>
          </a:xfrm>
        </p:spPr>
        <p:txBody>
          <a:bodyPr>
            <a:normAutofit/>
          </a:bodyPr>
          <a:lstStyle/>
          <a:p>
            <a:pPr marL="0" indent="0">
              <a:buNone/>
            </a:pPr>
            <a:r>
              <a:rPr lang="en-GB" sz="2400" dirty="0"/>
              <a:t>The situation that we are currently in due to Covid-19, means that the usual transition pathways and visits are not available. Colleges have been working hard to make videos, information sheets and social stories to help new students to get a taste of college life and to know what will happen when they start in September., </a:t>
            </a:r>
          </a:p>
          <a:p>
            <a:pPr marL="0" indent="0">
              <a:buNone/>
            </a:pPr>
            <a:endParaRPr lang="en-GB" sz="2400" dirty="0"/>
          </a:p>
          <a:p>
            <a:pPr marL="0" indent="0">
              <a:buNone/>
            </a:pPr>
            <a:r>
              <a:rPr lang="en-GB" sz="2400" dirty="0"/>
              <a:t>Please click on the links below to learn more and explore what you can do to prepare for college…</a:t>
            </a:r>
          </a:p>
        </p:txBody>
      </p:sp>
      <p:sp>
        <p:nvSpPr>
          <p:cNvPr id="4" name="TextBox 3">
            <a:extLst>
              <a:ext uri="{FF2B5EF4-FFF2-40B4-BE49-F238E27FC236}">
                <a16:creationId xmlns:a16="http://schemas.microsoft.com/office/drawing/2014/main" id="{18F00A05-308B-474C-9A53-A09EDDEF0761}"/>
              </a:ext>
            </a:extLst>
          </p:cNvPr>
          <p:cNvSpPr txBox="1"/>
          <p:nvPr/>
        </p:nvSpPr>
        <p:spPr>
          <a:xfrm>
            <a:off x="1451580" y="762800"/>
            <a:ext cx="8484781" cy="1200329"/>
          </a:xfrm>
          <a:prstGeom prst="rect">
            <a:avLst/>
          </a:prstGeom>
          <a:noFill/>
        </p:spPr>
        <p:txBody>
          <a:bodyPr wrap="square" rtlCol="0">
            <a:spAutoFit/>
          </a:bodyPr>
          <a:lstStyle/>
          <a:p>
            <a:r>
              <a:rPr lang="en-GB" sz="7200" dirty="0"/>
              <a:t>Transition</a:t>
            </a:r>
            <a:r>
              <a:rPr lang="en-GB" sz="6000" dirty="0"/>
              <a:t> </a:t>
            </a:r>
          </a:p>
        </p:txBody>
      </p:sp>
      <p:pic>
        <p:nvPicPr>
          <p:cNvPr id="6" name="Picture 5">
            <a:hlinkClick r:id="rId2" action="ppaction://hlinkfile"/>
            <a:extLst>
              <a:ext uri="{FF2B5EF4-FFF2-40B4-BE49-F238E27FC236}">
                <a16:creationId xmlns:a16="http://schemas.microsoft.com/office/drawing/2014/main" id="{02BC8BD6-05F1-4A66-9873-181D52160D3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5481" y="5494773"/>
            <a:ext cx="1675936" cy="11338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a:hlinkClick r:id="rId4"/>
            <a:extLst>
              <a:ext uri="{FF2B5EF4-FFF2-40B4-BE49-F238E27FC236}">
                <a16:creationId xmlns:a16="http://schemas.microsoft.com/office/drawing/2014/main" id="{20B310AF-C54E-4C4D-A903-EF2F479AA0C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39166" y="5286896"/>
            <a:ext cx="2117908" cy="1777729"/>
          </a:xfrm>
          <a:prstGeom prst="rect">
            <a:avLst/>
          </a:prstGeom>
          <a:ln>
            <a:noFill/>
          </a:ln>
          <a:effectLst>
            <a:softEdge rad="112500"/>
          </a:effectLst>
        </p:spPr>
      </p:pic>
      <p:pic>
        <p:nvPicPr>
          <p:cNvPr id="9" name="Picture 8">
            <a:hlinkClick r:id="rId6"/>
            <a:extLst>
              <a:ext uri="{FF2B5EF4-FFF2-40B4-BE49-F238E27FC236}">
                <a16:creationId xmlns:a16="http://schemas.microsoft.com/office/drawing/2014/main" id="{6A98BA62-4B6E-4ACE-BD4A-A964DDC22123}"/>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515811" y="5310670"/>
            <a:ext cx="2117908" cy="1761484"/>
          </a:xfrm>
          <a:prstGeom prst="rect">
            <a:avLst/>
          </a:prstGeom>
          <a:ln>
            <a:noFill/>
          </a:ln>
          <a:effectLst>
            <a:softEdge rad="112500"/>
          </a:effectLst>
        </p:spPr>
      </p:pic>
      <p:pic>
        <p:nvPicPr>
          <p:cNvPr id="2" name="Picture 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454495" y="5"/>
            <a:ext cx="1737511" cy="1737511"/>
          </a:xfrm>
          <a:prstGeom prst="rect">
            <a:avLst/>
          </a:prstGeom>
        </p:spPr>
      </p:pic>
      <p:pic>
        <p:nvPicPr>
          <p:cNvPr id="11" name="Picture 10">
            <a:hlinkClick r:id="rId9"/>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117379" y="5448280"/>
            <a:ext cx="1686244" cy="1226840"/>
          </a:xfrm>
          <a:prstGeom prst="rect">
            <a:avLst/>
          </a:prstGeom>
        </p:spPr>
      </p:pic>
      <p:pic>
        <p:nvPicPr>
          <p:cNvPr id="14" name="Picture 13">
            <a:hlinkClick r:id="rId11"/>
            <a:extLst>
              <a:ext uri="{FF2B5EF4-FFF2-40B4-BE49-F238E27FC236}">
                <a16:creationId xmlns:a16="http://schemas.microsoft.com/office/drawing/2014/main" id="{827C347D-9615-429A-B189-5D087311665D}"/>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863965" y="5494773"/>
            <a:ext cx="1675936" cy="11519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7163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The local offer is a fantastic resource for young people and their families to explore. It is full of activities to do in their spare time and can be a great resource for people that are not in college full time or for things to keep busy at the weekend. </a:t>
            </a:r>
          </a:p>
          <a:p>
            <a:pPr marL="0" indent="0">
              <a:buNone/>
            </a:pPr>
            <a:endParaRPr lang="en-GB" dirty="0"/>
          </a:p>
          <a:p>
            <a:pPr marL="0" indent="0">
              <a:buNone/>
            </a:pPr>
            <a:r>
              <a:rPr lang="en-GB" dirty="0"/>
              <a:t>The link is </a:t>
            </a:r>
            <a:r>
              <a:rPr lang="en-GB" dirty="0">
                <a:hlinkClick r:id="rId2"/>
              </a:rPr>
              <a:t>The Manchester Local Offer</a:t>
            </a:r>
            <a:endParaRPr lang="en-GB" dirty="0"/>
          </a:p>
        </p:txBody>
      </p:sp>
      <p:sp>
        <p:nvSpPr>
          <p:cNvPr id="5" name="TextBox 4">
            <a:extLst>
              <a:ext uri="{FF2B5EF4-FFF2-40B4-BE49-F238E27FC236}">
                <a16:creationId xmlns:a16="http://schemas.microsoft.com/office/drawing/2014/main" id="{18F00A05-308B-474C-9A53-A09EDDEF0761}"/>
              </a:ext>
            </a:extLst>
          </p:cNvPr>
          <p:cNvSpPr txBox="1"/>
          <p:nvPr/>
        </p:nvSpPr>
        <p:spPr>
          <a:xfrm>
            <a:off x="1451581" y="684424"/>
            <a:ext cx="8484781" cy="1015663"/>
          </a:xfrm>
          <a:prstGeom prst="rect">
            <a:avLst/>
          </a:prstGeom>
          <a:noFill/>
        </p:spPr>
        <p:txBody>
          <a:bodyPr wrap="square" rtlCol="0">
            <a:spAutoFit/>
          </a:bodyPr>
          <a:lstStyle/>
          <a:p>
            <a:r>
              <a:rPr lang="en-GB" sz="6000" dirty="0"/>
              <a:t>The Local Offer</a:t>
            </a:r>
            <a:r>
              <a:rPr lang="en-GB" sz="4800" dirty="0"/>
              <a:t> </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54495" y="5"/>
            <a:ext cx="1737511" cy="1737511"/>
          </a:xfrm>
          <a:prstGeom prst="rect">
            <a:avLst/>
          </a:prstGeom>
        </p:spPr>
      </p:pic>
    </p:spTree>
    <p:extLst>
      <p:ext uri="{BB962C8B-B14F-4D97-AF65-F5344CB8AC3E}">
        <p14:creationId xmlns:p14="http://schemas.microsoft.com/office/powerpoint/2010/main" val="1227918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73B95C7-5397-495D-B5BA-6CF8F1E64ABD}"/>
              </a:ext>
            </a:extLst>
          </p:cNvPr>
          <p:cNvSpPr>
            <a:spLocks noGrp="1"/>
          </p:cNvSpPr>
          <p:nvPr>
            <p:ph type="title"/>
          </p:nvPr>
        </p:nvSpPr>
        <p:spPr>
          <a:xfrm>
            <a:off x="1294365" y="716475"/>
            <a:ext cx="9603275" cy="1049235"/>
          </a:xfrm>
        </p:spPr>
        <p:txBody>
          <a:bodyPr>
            <a:normAutofit fontScale="90000"/>
          </a:bodyPr>
          <a:lstStyle/>
          <a:p>
            <a:r>
              <a:rPr lang="en-GB" sz="6000" dirty="0"/>
              <a:t>Key Contacts</a:t>
            </a:r>
            <a:br>
              <a:rPr lang="en-GB" sz="4800" dirty="0"/>
            </a:br>
            <a:endParaRPr lang="en-GB" sz="4800" dirty="0"/>
          </a:p>
        </p:txBody>
      </p:sp>
      <p:pic>
        <p:nvPicPr>
          <p:cNvPr id="6" name="Picture 5" descr="A person smiling for the camera&#10;&#10;Description automatically generated">
            <a:hlinkClick r:id="rId2"/>
            <a:extLst>
              <a:ext uri="{FF2B5EF4-FFF2-40B4-BE49-F238E27FC236}">
                <a16:creationId xmlns:a16="http://schemas.microsoft.com/office/drawing/2014/main" id="{3EA14352-1338-45D9-920D-B88C592D77F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6587" y="2224139"/>
            <a:ext cx="1358421" cy="1405663"/>
          </a:xfrm>
          <a:prstGeom prst="rect">
            <a:avLst/>
          </a:prstGeom>
          <a:ln w="228600" cap="sq" cmpd="thickThin">
            <a:solidFill>
              <a:srgbClr val="000000"/>
            </a:solidFill>
            <a:prstDash val="solid"/>
            <a:miter lim="800000"/>
          </a:ln>
          <a:effectLst>
            <a:innerShdw blurRad="76200">
              <a:srgbClr val="000000"/>
            </a:innerShdw>
          </a:effectLst>
        </p:spPr>
      </p:pic>
      <p:pic>
        <p:nvPicPr>
          <p:cNvPr id="7" name="Picture 6">
            <a:hlinkClick r:id="rId4"/>
            <a:extLst>
              <a:ext uri="{FF2B5EF4-FFF2-40B4-BE49-F238E27FC236}">
                <a16:creationId xmlns:a16="http://schemas.microsoft.com/office/drawing/2014/main" id="{9701595C-A935-4702-B3B2-6449E688C76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317856" y="2218046"/>
            <a:ext cx="1499367" cy="1411755"/>
          </a:xfrm>
          <a:prstGeom prst="rect">
            <a:avLst/>
          </a:prstGeom>
          <a:ln w="228600" cap="sq" cmpd="thickThin">
            <a:solidFill>
              <a:srgbClr val="000000"/>
            </a:solidFill>
            <a:prstDash val="solid"/>
            <a:miter lim="800000"/>
          </a:ln>
          <a:effectLst>
            <a:innerShdw blurRad="76200">
              <a:srgbClr val="000000"/>
            </a:innerShdw>
          </a:effectLst>
        </p:spPr>
      </p:pic>
      <p:pic>
        <p:nvPicPr>
          <p:cNvPr id="8" name="Picture 7">
            <a:hlinkClick r:id="rId6"/>
            <a:extLst>
              <a:ext uri="{FF2B5EF4-FFF2-40B4-BE49-F238E27FC236}">
                <a16:creationId xmlns:a16="http://schemas.microsoft.com/office/drawing/2014/main" id="{B2D96690-5005-4496-A2D2-8B431E9A54D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370063" y="2228915"/>
            <a:ext cx="1499368" cy="1411755"/>
          </a:xfrm>
          <a:prstGeom prst="rect">
            <a:avLst/>
          </a:prstGeom>
          <a:ln w="228600" cap="sq" cmpd="thickThin">
            <a:solidFill>
              <a:srgbClr val="000000"/>
            </a:solidFill>
            <a:prstDash val="solid"/>
            <a:miter lim="800000"/>
          </a:ln>
          <a:effectLst>
            <a:innerShdw blurRad="76200">
              <a:srgbClr val="000000"/>
            </a:innerShdw>
          </a:effectLst>
        </p:spPr>
      </p:pic>
      <p:pic>
        <p:nvPicPr>
          <p:cNvPr id="9" name="Picture 8">
            <a:hlinkClick r:id="rId8"/>
            <a:extLst>
              <a:ext uri="{FF2B5EF4-FFF2-40B4-BE49-F238E27FC236}">
                <a16:creationId xmlns:a16="http://schemas.microsoft.com/office/drawing/2014/main" id="{D2B2636F-BE38-4F84-930B-831969D8BB2A}"/>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431696" y="2242237"/>
            <a:ext cx="1436133" cy="1410293"/>
          </a:xfrm>
          <a:prstGeom prst="rect">
            <a:avLst/>
          </a:prstGeom>
          <a:ln w="228600" cap="sq" cmpd="thickThin">
            <a:solidFill>
              <a:srgbClr val="000000"/>
            </a:solidFill>
            <a:prstDash val="solid"/>
            <a:miter lim="800000"/>
          </a:ln>
          <a:effectLst>
            <a:innerShdw blurRad="76200">
              <a:srgbClr val="000000"/>
            </a:innerShdw>
          </a:effectLst>
        </p:spPr>
      </p:pic>
      <p:pic>
        <p:nvPicPr>
          <p:cNvPr id="10" name="Picture 9">
            <a:hlinkClick r:id="rId10"/>
            <a:extLst>
              <a:ext uri="{FF2B5EF4-FFF2-40B4-BE49-F238E27FC236}">
                <a16:creationId xmlns:a16="http://schemas.microsoft.com/office/drawing/2014/main" id="{3D80FA4D-80A3-4C49-AF1A-2E7F756D3DFD}"/>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8436781" y="2218047"/>
            <a:ext cx="1499367" cy="1422623"/>
          </a:xfrm>
          <a:prstGeom prst="rect">
            <a:avLst/>
          </a:prstGeom>
          <a:ln w="228600" cap="sq" cmpd="thickThin">
            <a:solidFill>
              <a:srgbClr val="000000"/>
            </a:solidFill>
            <a:prstDash val="solid"/>
            <a:miter lim="800000"/>
          </a:ln>
          <a:effectLst>
            <a:innerShdw blurRad="76200">
              <a:srgbClr val="000000"/>
            </a:innerShdw>
          </a:effectLst>
        </p:spPr>
      </p:pic>
      <p:sp>
        <p:nvSpPr>
          <p:cNvPr id="12" name="TextBox 11">
            <a:extLst>
              <a:ext uri="{FF2B5EF4-FFF2-40B4-BE49-F238E27FC236}">
                <a16:creationId xmlns:a16="http://schemas.microsoft.com/office/drawing/2014/main" id="{8E17871E-DCE5-4717-BD4B-09C021E1F660}"/>
              </a:ext>
            </a:extLst>
          </p:cNvPr>
          <p:cNvSpPr txBox="1"/>
          <p:nvPr/>
        </p:nvSpPr>
        <p:spPr>
          <a:xfrm>
            <a:off x="133607" y="1449971"/>
            <a:ext cx="11656695" cy="646331"/>
          </a:xfrm>
          <a:prstGeom prst="rect">
            <a:avLst/>
          </a:prstGeom>
          <a:noFill/>
        </p:spPr>
        <p:txBody>
          <a:bodyPr wrap="square" rtlCol="0">
            <a:spAutoFit/>
          </a:bodyPr>
          <a:lstStyle/>
          <a:p>
            <a:r>
              <a:rPr lang="en-GB" dirty="0"/>
              <a:t>If you require any more information, please contact the relevant person.  Click the box to take you to the college website. </a:t>
            </a:r>
          </a:p>
          <a:p>
            <a:r>
              <a:rPr lang="en-GB" dirty="0"/>
              <a:t> </a:t>
            </a:r>
          </a:p>
        </p:txBody>
      </p:sp>
      <p:sp>
        <p:nvSpPr>
          <p:cNvPr id="14" name="TextBox 13">
            <a:extLst>
              <a:ext uri="{FF2B5EF4-FFF2-40B4-BE49-F238E27FC236}">
                <a16:creationId xmlns:a16="http://schemas.microsoft.com/office/drawing/2014/main" id="{A3108DF2-B5F7-4B90-B7A3-A529EF7DC17A}"/>
              </a:ext>
            </a:extLst>
          </p:cNvPr>
          <p:cNvSpPr txBox="1"/>
          <p:nvPr/>
        </p:nvSpPr>
        <p:spPr>
          <a:xfrm>
            <a:off x="200299" y="3889177"/>
            <a:ext cx="2021583" cy="1477328"/>
          </a:xfrm>
          <a:prstGeom prst="rect">
            <a:avLst/>
          </a:prstGeom>
          <a:noFill/>
        </p:spPr>
        <p:txBody>
          <a:bodyPr wrap="square" rtlCol="0">
            <a:spAutoFit/>
          </a:bodyPr>
          <a:lstStyle/>
          <a:p>
            <a:r>
              <a:rPr lang="en-GB" b="1" u="sng" dirty="0"/>
              <a:t>Jo Roscoe</a:t>
            </a:r>
          </a:p>
          <a:p>
            <a:r>
              <a:rPr lang="en-GB" sz="1400" dirty="0"/>
              <a:t>Melland Transition </a:t>
            </a:r>
          </a:p>
          <a:p>
            <a:r>
              <a:rPr lang="en-GB" sz="1400" dirty="0"/>
              <a:t>Co-Ordinator </a:t>
            </a:r>
          </a:p>
          <a:p>
            <a:r>
              <a:rPr lang="en-GB" sz="1400" dirty="0"/>
              <a:t>Tel – 01612239915</a:t>
            </a:r>
          </a:p>
          <a:p>
            <a:r>
              <a:rPr lang="en-GB" sz="1400" dirty="0"/>
              <a:t>Email – </a:t>
            </a:r>
            <a:r>
              <a:rPr lang="en-GB" sz="1600" dirty="0">
                <a:solidFill>
                  <a:srgbClr val="0070C0"/>
                </a:solidFill>
                <a:hlinkClick r:id="rId12">
                  <a:extLst>
                    <a:ext uri="{A12FA001-AC4F-418D-AE19-62706E023703}">
                      <ahyp:hlinkClr xmlns:ahyp="http://schemas.microsoft.com/office/drawing/2018/hyperlinkcolor" val="tx"/>
                    </a:ext>
                  </a:extLst>
                </a:hlinkClick>
              </a:rPr>
              <a:t>jroscoe@mhs.bfet.uk</a:t>
            </a:r>
            <a:r>
              <a:rPr lang="en-GB" sz="1600" dirty="0">
                <a:solidFill>
                  <a:srgbClr val="0070C0"/>
                </a:solidFill>
              </a:rPr>
              <a:t> </a:t>
            </a:r>
            <a:endParaRPr lang="en-GB" sz="1400" dirty="0">
              <a:solidFill>
                <a:srgbClr val="0070C0"/>
              </a:solidFill>
            </a:endParaRPr>
          </a:p>
        </p:txBody>
      </p:sp>
      <p:sp>
        <p:nvSpPr>
          <p:cNvPr id="28" name="TextBox 27">
            <a:extLst>
              <a:ext uri="{FF2B5EF4-FFF2-40B4-BE49-F238E27FC236}">
                <a16:creationId xmlns:a16="http://schemas.microsoft.com/office/drawing/2014/main" id="{0950BD6A-8F5B-460C-9DA3-47456ABDFE91}"/>
              </a:ext>
            </a:extLst>
          </p:cNvPr>
          <p:cNvSpPr txBox="1"/>
          <p:nvPr/>
        </p:nvSpPr>
        <p:spPr>
          <a:xfrm>
            <a:off x="2082231" y="3885477"/>
            <a:ext cx="1798983" cy="1477328"/>
          </a:xfrm>
          <a:prstGeom prst="rect">
            <a:avLst/>
          </a:prstGeom>
          <a:noFill/>
        </p:spPr>
        <p:txBody>
          <a:bodyPr wrap="square" rtlCol="0">
            <a:spAutoFit/>
          </a:bodyPr>
          <a:lstStyle/>
          <a:p>
            <a:r>
              <a:rPr lang="en-GB" b="1" u="sng" dirty="0"/>
              <a:t>Lloyd Gravell</a:t>
            </a:r>
          </a:p>
          <a:p>
            <a:r>
              <a:rPr lang="en-GB" sz="1400" dirty="0"/>
              <a:t>TMC - Transition Specialist </a:t>
            </a:r>
          </a:p>
          <a:p>
            <a:r>
              <a:rPr lang="en-GB" sz="1400" dirty="0"/>
              <a:t>Tel – 07545083184</a:t>
            </a:r>
          </a:p>
          <a:p>
            <a:r>
              <a:rPr lang="en-GB" sz="1400" dirty="0"/>
              <a:t>Email –</a:t>
            </a:r>
            <a:r>
              <a:rPr lang="en-GB" sz="1600" u="sng" dirty="0">
                <a:solidFill>
                  <a:srgbClr val="0070C0"/>
                </a:solidFill>
                <a:hlinkClick r:id="rId13">
                  <a:extLst>
                    <a:ext uri="{A12FA001-AC4F-418D-AE19-62706E023703}">
                      <ahyp:hlinkClr xmlns:ahyp="http://schemas.microsoft.com/office/drawing/2018/hyperlinkcolor" val="tx"/>
                    </a:ext>
                  </a:extLst>
                </a:hlinkClick>
              </a:rPr>
              <a:t>lgravell@tmc.ac.uk</a:t>
            </a:r>
            <a:endParaRPr lang="en-GB" sz="1400" dirty="0">
              <a:solidFill>
                <a:srgbClr val="0070C0"/>
              </a:solidFill>
            </a:endParaRPr>
          </a:p>
        </p:txBody>
      </p:sp>
      <p:sp>
        <p:nvSpPr>
          <p:cNvPr id="34" name="TextBox 33">
            <a:extLst>
              <a:ext uri="{FF2B5EF4-FFF2-40B4-BE49-F238E27FC236}">
                <a16:creationId xmlns:a16="http://schemas.microsoft.com/office/drawing/2014/main" id="{0737FE9E-F25F-4F36-BCB4-D3F856A4EA59}"/>
              </a:ext>
            </a:extLst>
          </p:cNvPr>
          <p:cNvSpPr txBox="1"/>
          <p:nvPr/>
        </p:nvSpPr>
        <p:spPr>
          <a:xfrm>
            <a:off x="4212801" y="3912855"/>
            <a:ext cx="2021584" cy="1661993"/>
          </a:xfrm>
          <a:prstGeom prst="rect">
            <a:avLst/>
          </a:prstGeom>
          <a:noFill/>
        </p:spPr>
        <p:txBody>
          <a:bodyPr wrap="square" rtlCol="0">
            <a:spAutoFit/>
          </a:bodyPr>
          <a:lstStyle/>
          <a:p>
            <a:r>
              <a:rPr lang="en-GB" b="1" u="sng" dirty="0"/>
              <a:t>Sally Khan </a:t>
            </a:r>
          </a:p>
          <a:p>
            <a:r>
              <a:rPr lang="en-GB" sz="1400" dirty="0"/>
              <a:t>Bridge College - Transition Co-Ordinator  </a:t>
            </a:r>
          </a:p>
          <a:p>
            <a:r>
              <a:rPr lang="en-GB" sz="1400" dirty="0"/>
              <a:t>Tel – 0161 487 4293 </a:t>
            </a:r>
          </a:p>
          <a:p>
            <a:r>
              <a:rPr lang="en-GB" sz="1400" dirty="0"/>
              <a:t>Email – </a:t>
            </a:r>
            <a:r>
              <a:rPr lang="en-GB" sz="1400" dirty="0">
                <a:solidFill>
                  <a:srgbClr val="0070C0"/>
                </a:solidFill>
                <a:hlinkClick r:id="rId14">
                  <a:extLst>
                    <a:ext uri="{A12FA001-AC4F-418D-AE19-62706E023703}">
                      <ahyp:hlinkClr xmlns:ahyp="http://schemas.microsoft.com/office/drawing/2018/hyperlinkcolor" val="tx"/>
                    </a:ext>
                  </a:extLst>
                </a:hlinkClick>
              </a:rPr>
              <a:t>skhan@bridgecollege.ac.uk</a:t>
            </a:r>
            <a:r>
              <a:rPr lang="en-GB" sz="1400" dirty="0">
                <a:solidFill>
                  <a:srgbClr val="0070C0"/>
                </a:solidFill>
              </a:rPr>
              <a:t> </a:t>
            </a:r>
          </a:p>
        </p:txBody>
      </p:sp>
      <p:sp>
        <p:nvSpPr>
          <p:cNvPr id="35" name="TextBox 34">
            <a:extLst>
              <a:ext uri="{FF2B5EF4-FFF2-40B4-BE49-F238E27FC236}">
                <a16:creationId xmlns:a16="http://schemas.microsoft.com/office/drawing/2014/main" id="{ADA7BF3E-5B32-48DA-B1FF-983E9882B695}"/>
              </a:ext>
            </a:extLst>
          </p:cNvPr>
          <p:cNvSpPr txBox="1"/>
          <p:nvPr/>
        </p:nvSpPr>
        <p:spPr>
          <a:xfrm>
            <a:off x="6172663" y="3924715"/>
            <a:ext cx="2193547" cy="1508105"/>
          </a:xfrm>
          <a:prstGeom prst="rect">
            <a:avLst/>
          </a:prstGeom>
          <a:noFill/>
        </p:spPr>
        <p:txBody>
          <a:bodyPr wrap="square" rtlCol="0">
            <a:spAutoFit/>
          </a:bodyPr>
          <a:lstStyle/>
          <a:p>
            <a:r>
              <a:rPr lang="en-GB" b="1" u="sng" dirty="0"/>
              <a:t>Debbie Hadfield </a:t>
            </a:r>
          </a:p>
          <a:p>
            <a:r>
              <a:rPr lang="en-GB" sz="1400" dirty="0"/>
              <a:t>Loreto Transition Co-Ordinator </a:t>
            </a:r>
          </a:p>
          <a:p>
            <a:r>
              <a:rPr lang="en-GB" sz="1400" dirty="0"/>
              <a:t>Tel – 0161 226 5156</a:t>
            </a:r>
          </a:p>
          <a:p>
            <a:r>
              <a:rPr lang="en-GB" sz="1400" dirty="0"/>
              <a:t>Email – </a:t>
            </a:r>
            <a:r>
              <a:rPr lang="en-GB" sz="1600" u="sng" dirty="0">
                <a:solidFill>
                  <a:srgbClr val="0070C0"/>
                </a:solidFill>
                <a:hlinkClick r:id="rId15">
                  <a:extLst>
                    <a:ext uri="{A12FA001-AC4F-418D-AE19-62706E023703}">
                      <ahyp:hlinkClr xmlns:ahyp="http://schemas.microsoft.com/office/drawing/2018/hyperlinkcolor" val="tx"/>
                    </a:ext>
                  </a:extLst>
                </a:hlinkClick>
              </a:rPr>
              <a:t>dhadfield@loreto.ac.uk</a:t>
            </a:r>
            <a:r>
              <a:rPr lang="en-GB" dirty="0"/>
              <a:t>. </a:t>
            </a:r>
            <a:endParaRPr lang="en-GB" sz="1400" dirty="0"/>
          </a:p>
        </p:txBody>
      </p:sp>
      <p:sp>
        <p:nvSpPr>
          <p:cNvPr id="20" name="Rectangle 2">
            <a:extLst>
              <a:ext uri="{FF2B5EF4-FFF2-40B4-BE49-F238E27FC236}">
                <a16:creationId xmlns:a16="http://schemas.microsoft.com/office/drawing/2014/main" id="{015F231E-C480-4779-9125-691AC74D7223}"/>
              </a:ext>
            </a:extLst>
          </p:cNvPr>
          <p:cNvSpPr>
            <a:spLocks noChangeArrowheads="1"/>
          </p:cNvSpPr>
          <p:nvPr/>
        </p:nvSpPr>
        <p:spPr bwMode="auto">
          <a:xfrm>
            <a:off x="-1371600" y="29292"/>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377" eaLnBrk="0" fontAlgn="base" hangingPunct="0">
              <a:spcBef>
                <a:spcPct val="0"/>
              </a:spcBef>
              <a:spcAft>
                <a:spcPct val="0"/>
              </a:spcAft>
            </a:pPr>
            <a:r>
              <a:rPr lang="en-GB" altLang="en-US" sz="1000" dirty="0">
                <a:latin typeface="Arial" panose="020B0604020202020204" pitchFamily="34" charset="0"/>
              </a:rPr>
              <a:t> </a:t>
            </a:r>
            <a:endParaRPr lang="en-GB" altLang="en-US" dirty="0">
              <a:latin typeface="Arial" panose="020B0604020202020204" pitchFamily="34" charset="0"/>
            </a:endParaRPr>
          </a:p>
        </p:txBody>
      </p:sp>
      <p:sp>
        <p:nvSpPr>
          <p:cNvPr id="36" name="TextBox 35">
            <a:extLst>
              <a:ext uri="{FF2B5EF4-FFF2-40B4-BE49-F238E27FC236}">
                <a16:creationId xmlns:a16="http://schemas.microsoft.com/office/drawing/2014/main" id="{991FB69E-93B1-4B69-BCCA-2FD22D7999E3}"/>
              </a:ext>
            </a:extLst>
          </p:cNvPr>
          <p:cNvSpPr txBox="1"/>
          <p:nvPr/>
        </p:nvSpPr>
        <p:spPr>
          <a:xfrm>
            <a:off x="8242999" y="3912854"/>
            <a:ext cx="2193547" cy="1508105"/>
          </a:xfrm>
          <a:prstGeom prst="rect">
            <a:avLst/>
          </a:prstGeom>
          <a:noFill/>
        </p:spPr>
        <p:txBody>
          <a:bodyPr wrap="square" rtlCol="0">
            <a:spAutoFit/>
          </a:bodyPr>
          <a:lstStyle/>
          <a:p>
            <a:r>
              <a:rPr lang="en-GB" b="1" u="sng" dirty="0"/>
              <a:t>Lloyd Gravell </a:t>
            </a:r>
          </a:p>
          <a:p>
            <a:r>
              <a:rPr lang="en-GB" sz="1400" dirty="0"/>
              <a:t>TMC Transition Co-Ordinator </a:t>
            </a:r>
          </a:p>
          <a:p>
            <a:r>
              <a:rPr lang="en-GB" sz="1400" dirty="0"/>
              <a:t>Tel –07545083184</a:t>
            </a:r>
          </a:p>
          <a:p>
            <a:r>
              <a:rPr lang="en-GB" sz="1400" dirty="0"/>
              <a:t>Email – </a:t>
            </a:r>
            <a:r>
              <a:rPr lang="en-GB" u="sng" dirty="0">
                <a:hlinkClick r:id="rId13"/>
              </a:rPr>
              <a:t>lgravell@tmc.ac.uk</a:t>
            </a:r>
            <a:endParaRPr lang="en-GB" sz="1400" dirty="0"/>
          </a:p>
        </p:txBody>
      </p:sp>
      <p:pic>
        <p:nvPicPr>
          <p:cNvPr id="2" name="Picture 1"/>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12217525" y="39875"/>
            <a:ext cx="1428110" cy="1428110"/>
          </a:xfrm>
          <a:prstGeom prst="rect">
            <a:avLst/>
          </a:prstGeom>
        </p:spPr>
      </p:pic>
      <p:pic>
        <p:nvPicPr>
          <p:cNvPr id="3" name="Picture 2">
            <a:hlinkClick r:id="rId17"/>
            <a:extLst>
              <a:ext uri="{FF2B5EF4-FFF2-40B4-BE49-F238E27FC236}">
                <a16:creationId xmlns:a16="http://schemas.microsoft.com/office/drawing/2014/main" id="{6A63812E-E82E-4A66-8FF5-5394FB1C1E59}"/>
              </a:ext>
            </a:extLst>
          </p:cNvPr>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10498408" y="2218047"/>
            <a:ext cx="1393673" cy="1405663"/>
          </a:xfrm>
          <a:prstGeom prst="rect">
            <a:avLst/>
          </a:prstGeom>
          <a:ln w="228600" cap="sq" cmpd="thickThin">
            <a:solidFill>
              <a:srgbClr val="000000"/>
            </a:solidFill>
            <a:prstDash val="solid"/>
            <a:miter lim="800000"/>
          </a:ln>
          <a:effectLst>
            <a:innerShdw blurRad="76200">
              <a:srgbClr val="000000"/>
            </a:innerShdw>
          </a:effectLst>
        </p:spPr>
      </p:pic>
      <p:sp>
        <p:nvSpPr>
          <p:cNvPr id="17" name="TextBox 16">
            <a:extLst>
              <a:ext uri="{FF2B5EF4-FFF2-40B4-BE49-F238E27FC236}">
                <a16:creationId xmlns:a16="http://schemas.microsoft.com/office/drawing/2014/main" id="{83E87DD4-60DE-480E-922D-224E0336D0AA}"/>
              </a:ext>
            </a:extLst>
          </p:cNvPr>
          <p:cNvSpPr txBox="1"/>
          <p:nvPr/>
        </p:nvSpPr>
        <p:spPr>
          <a:xfrm>
            <a:off x="10264352" y="3924714"/>
            <a:ext cx="2286465" cy="1508105"/>
          </a:xfrm>
          <a:prstGeom prst="rect">
            <a:avLst/>
          </a:prstGeom>
          <a:noFill/>
        </p:spPr>
        <p:txBody>
          <a:bodyPr wrap="square" rtlCol="0">
            <a:spAutoFit/>
          </a:bodyPr>
          <a:lstStyle/>
          <a:p>
            <a:r>
              <a:rPr lang="en-GB" b="1" u="sng" dirty="0"/>
              <a:t>Lisa Dauber</a:t>
            </a:r>
          </a:p>
          <a:p>
            <a:r>
              <a:rPr lang="en-GB" sz="1400" dirty="0"/>
              <a:t>Seashell Transition Co-Ordinator </a:t>
            </a:r>
          </a:p>
          <a:p>
            <a:r>
              <a:rPr lang="en-GB" sz="1400" dirty="0"/>
              <a:t>Tel –0161 696 9383</a:t>
            </a:r>
          </a:p>
          <a:p>
            <a:r>
              <a:rPr lang="en-GB" sz="1400" dirty="0"/>
              <a:t> Email – </a:t>
            </a:r>
            <a:r>
              <a:rPr lang="en-GB" sz="1600" u="sng" dirty="0" err="1">
                <a:hlinkClick r:id="rId19"/>
              </a:rPr>
              <a:t>lisa.dauber</a:t>
            </a:r>
            <a:r>
              <a:rPr lang="en-GB" sz="1600" u="sng" dirty="0">
                <a:hlinkClick r:id="rId19"/>
              </a:rPr>
              <a:t>@</a:t>
            </a:r>
          </a:p>
          <a:p>
            <a:r>
              <a:rPr lang="en-GB" sz="1600" u="sng" dirty="0">
                <a:hlinkClick r:id="rId19"/>
              </a:rPr>
              <a:t>seashelltrust.org.uk</a:t>
            </a:r>
            <a:endParaRPr lang="en-GB" sz="1400" dirty="0"/>
          </a:p>
        </p:txBody>
      </p:sp>
    </p:spTree>
    <p:extLst>
      <p:ext uri="{BB962C8B-B14F-4D97-AF65-F5344CB8AC3E}">
        <p14:creationId xmlns:p14="http://schemas.microsoft.com/office/powerpoint/2010/main" val="202577741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429</TotalTime>
  <Words>545</Words>
  <Application>Microsoft Macintosh PowerPoint</Application>
  <PresentationFormat>Widescreen</PresentationFormat>
  <Paragraphs>47</Paragraphs>
  <Slides>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Gill Sans MT</vt:lpstr>
      <vt:lpstr>Wingdings</vt:lpstr>
      <vt:lpstr>Gallery</vt:lpstr>
      <vt:lpstr>PowerPoint Presentation</vt:lpstr>
      <vt:lpstr>A message from Mrs roscoe</vt:lpstr>
      <vt:lpstr>PowerPoint Presentation</vt:lpstr>
      <vt:lpstr>PowerPoint Presentation</vt:lpstr>
      <vt:lpstr>PowerPoint Presentation</vt:lpstr>
      <vt:lpstr>Key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Roscoe</dc:creator>
  <cp:lastModifiedBy>P Morgan {Melland}</cp:lastModifiedBy>
  <cp:revision>48</cp:revision>
  <dcterms:created xsi:type="dcterms:W3CDTF">2020-05-12T13:19:04Z</dcterms:created>
  <dcterms:modified xsi:type="dcterms:W3CDTF">2020-06-24T09:32:03Z</dcterms:modified>
</cp:coreProperties>
</file>